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handoutMasterIdLst>
    <p:handoutMasterId r:id="rId34"/>
  </p:handoutMasterIdLst>
  <p:sldIdLst>
    <p:sldId id="256" r:id="rId2"/>
    <p:sldId id="259" r:id="rId3"/>
    <p:sldId id="257" r:id="rId4"/>
    <p:sldId id="278" r:id="rId5"/>
    <p:sldId id="279" r:id="rId6"/>
    <p:sldId id="280" r:id="rId7"/>
    <p:sldId id="281" r:id="rId8"/>
    <p:sldId id="271" r:id="rId9"/>
    <p:sldId id="291" r:id="rId10"/>
    <p:sldId id="290" r:id="rId11"/>
    <p:sldId id="286" r:id="rId12"/>
    <p:sldId id="292" r:id="rId13"/>
    <p:sldId id="293" r:id="rId14"/>
    <p:sldId id="270" r:id="rId15"/>
    <p:sldId id="295" r:id="rId16"/>
    <p:sldId id="260" r:id="rId17"/>
    <p:sldId id="275" r:id="rId18"/>
    <p:sldId id="272" r:id="rId19"/>
    <p:sldId id="262" r:id="rId20"/>
    <p:sldId id="261" r:id="rId21"/>
    <p:sldId id="263" r:id="rId22"/>
    <p:sldId id="273" r:id="rId23"/>
    <p:sldId id="276" r:id="rId24"/>
    <p:sldId id="282" r:id="rId25"/>
    <p:sldId id="277" r:id="rId26"/>
    <p:sldId id="283" r:id="rId27"/>
    <p:sldId id="284" r:id="rId28"/>
    <p:sldId id="268" r:id="rId29"/>
    <p:sldId id="264" r:id="rId30"/>
    <p:sldId id="285" r:id="rId31"/>
    <p:sldId id="274" r:id="rId32"/>
    <p:sldId id="29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40" userDrawn="1">
          <p15:clr>
            <a:srgbClr val="A4A3A4"/>
          </p15:clr>
        </p15:guide>
        <p15:guide id="2" pos="3334" userDrawn="1">
          <p15:clr>
            <a:srgbClr val="A4A3A4"/>
          </p15:clr>
        </p15:guide>
        <p15:guide id="3" pos="38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C00"/>
    <a:srgbClr val="0070BB"/>
    <a:srgbClr val="FEC600"/>
    <a:srgbClr val="E6F1F8"/>
    <a:srgbClr val="900055"/>
    <a:srgbClr val="80BB24"/>
    <a:srgbClr val="7C14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4660"/>
  </p:normalViewPr>
  <p:slideViewPr>
    <p:cSldViewPr showGuides="1">
      <p:cViewPr varScale="1">
        <p:scale>
          <a:sx n="43" d="100"/>
          <a:sy n="43" d="100"/>
        </p:scale>
        <p:origin x="1284" y="42"/>
      </p:cViewPr>
      <p:guideLst>
        <p:guide orient="horz" pos="2840"/>
        <p:guide pos="3334"/>
        <p:guide pos="385"/>
      </p:guideLst>
    </p:cSldViewPr>
  </p:slideViewPr>
  <p:notesTextViewPr>
    <p:cViewPr>
      <p:scale>
        <a:sx n="1" d="1"/>
        <a:sy n="1" d="1"/>
      </p:scale>
      <p:origin x="0" y="0"/>
    </p:cViewPr>
  </p:notesTextViewPr>
  <p:notesViewPr>
    <p:cSldViewPr>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688B84-EB9B-42E7-8377-A22F66A8123F}" type="datetimeFigureOut">
              <a:rPr lang="zh-TW" altLang="en-US" smtClean="0"/>
              <a:t>2016/10/13</a:t>
            </a:fld>
            <a:endParaRPr lang="zh-TW" alt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1483EE-1A8D-42A8-AC87-9086DE8DE1E8}" type="slidenum">
              <a:rPr lang="zh-TW" altLang="en-US" smtClean="0"/>
              <a:t>‹#›</a:t>
            </a:fld>
            <a:endParaRPr lang="zh-TW" altLang="en-US"/>
          </a:p>
        </p:txBody>
      </p:sp>
    </p:spTree>
    <p:extLst>
      <p:ext uri="{BB962C8B-B14F-4D97-AF65-F5344CB8AC3E}">
        <p14:creationId xmlns:p14="http://schemas.microsoft.com/office/powerpoint/2010/main" val="251281369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5058000"/>
            <a:ext cx="9144000" cy="1800000"/>
          </a:xfrm>
          <a:prstGeom prst="rect">
            <a:avLst/>
          </a:prstGeom>
          <a:solidFill>
            <a:srgbClr val="0070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a:xfrm>
            <a:off x="623888" y="5058000"/>
            <a:ext cx="7886700" cy="1800000"/>
          </a:xfrm>
        </p:spPr>
        <p:txBody>
          <a:bodyPr anchor="ctr">
            <a:normAutofit/>
          </a:bodyPr>
          <a:lstStyle>
            <a:lvl1pPr algn="l">
              <a:defRPr sz="5400">
                <a:solidFill>
                  <a:schemeClr val="bg1"/>
                </a:solidFill>
              </a:defRPr>
            </a:lvl1pPr>
          </a:lstStyle>
          <a:p>
            <a:r>
              <a:rPr lang="en-US" altLang="zh-TW" dirty="0" smtClean="0"/>
              <a:t>Click to edit Master title</a:t>
            </a:r>
            <a:endParaRPr lang="zh-TW" altLang="en-US" dirty="0"/>
          </a:p>
        </p:txBody>
      </p:sp>
    </p:spTree>
    <p:extLst>
      <p:ext uri="{BB962C8B-B14F-4D97-AF65-F5344CB8AC3E}">
        <p14:creationId xmlns:p14="http://schemas.microsoft.com/office/powerpoint/2010/main" val="21217664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3C9D887-0041-4A4D-A39A-EFA0F2FA0D30}" type="datetimeFigureOut">
              <a:rPr lang="en-NZ" smtClean="0"/>
              <a:pPr/>
              <a:t>13/10/2016</a:t>
            </a:fld>
            <a:endParaRPr lang="en-NZ" dirty="0"/>
          </a:p>
        </p:txBody>
      </p:sp>
      <p:sp>
        <p:nvSpPr>
          <p:cNvPr id="5" name="Footer Placeholder 4"/>
          <p:cNvSpPr>
            <a:spLocks noGrp="1"/>
          </p:cNvSpPr>
          <p:nvPr>
            <p:ph type="ftr" sz="quarter" idx="11"/>
          </p:nvPr>
        </p:nvSpPr>
        <p:spPr>
          <a:xfrm>
            <a:off x="0" y="6021289"/>
            <a:ext cx="9144000" cy="836712"/>
          </a:xfrm>
          <a:prstGeom prst="rect">
            <a:avLst/>
          </a:prstGeom>
        </p:spPr>
        <p:txBody>
          <a:bodyPr/>
          <a:lstStyle/>
          <a:p>
            <a:endParaRPr lang="en-NZ"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EC378F9-386C-4157-89DB-0E13A0F99FF2}" type="slidenum">
              <a:rPr lang="en-NZ" smtClean="0"/>
              <a:pPr/>
              <a:t>‹#›</a:t>
            </a:fld>
            <a:endParaRPr lang="en-NZ" dirty="0"/>
          </a:p>
        </p:txBody>
      </p:sp>
    </p:spTree>
    <p:extLst>
      <p:ext uri="{BB962C8B-B14F-4D97-AF65-F5344CB8AC3E}">
        <p14:creationId xmlns:p14="http://schemas.microsoft.com/office/powerpoint/2010/main" val="4115270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3C9D887-0041-4A4D-A39A-EFA0F2FA0D30}" type="datetimeFigureOut">
              <a:rPr lang="en-NZ" smtClean="0"/>
              <a:pPr/>
              <a:t>13/10/2016</a:t>
            </a:fld>
            <a:endParaRPr lang="en-NZ" dirty="0"/>
          </a:p>
        </p:txBody>
      </p:sp>
      <p:sp>
        <p:nvSpPr>
          <p:cNvPr id="5" name="Footer Placeholder 4"/>
          <p:cNvSpPr>
            <a:spLocks noGrp="1"/>
          </p:cNvSpPr>
          <p:nvPr>
            <p:ph type="ftr" sz="quarter" idx="11"/>
          </p:nvPr>
        </p:nvSpPr>
        <p:spPr>
          <a:xfrm>
            <a:off x="0" y="6021289"/>
            <a:ext cx="9144000" cy="836712"/>
          </a:xfrm>
          <a:prstGeom prst="rect">
            <a:avLst/>
          </a:prstGeom>
        </p:spPr>
        <p:txBody>
          <a:bodyPr/>
          <a:lstStyle/>
          <a:p>
            <a:endParaRPr lang="en-NZ"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EC378F9-386C-4157-89DB-0E13A0F99FF2}" type="slidenum">
              <a:rPr lang="en-NZ" smtClean="0"/>
              <a:pPr/>
              <a:t>‹#›</a:t>
            </a:fld>
            <a:endParaRPr lang="en-NZ" dirty="0"/>
          </a:p>
        </p:txBody>
      </p:sp>
    </p:spTree>
    <p:extLst>
      <p:ext uri="{BB962C8B-B14F-4D97-AF65-F5344CB8AC3E}">
        <p14:creationId xmlns:p14="http://schemas.microsoft.com/office/powerpoint/2010/main" val="1356578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10" name="Picture 2" descr="C:\Users\Linda\Desktop\SPCA Templates\yellow.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139283"/>
            <a:ext cx="9144000" cy="433388"/>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5"/>
          <p:cNvSpPr>
            <a:spLocks noGrp="1"/>
          </p:cNvSpPr>
          <p:nvPr>
            <p:ph type="pic" sz="quarter" idx="13"/>
          </p:nvPr>
        </p:nvSpPr>
        <p:spPr>
          <a:xfrm>
            <a:off x="0" y="0"/>
            <a:ext cx="9144000" cy="6858000"/>
          </a:xfrm>
        </p:spPr>
        <p:txBody>
          <a:bodyPr/>
          <a:lstStyle/>
          <a:p>
            <a:r>
              <a:rPr lang="en-US" dirty="0" smtClean="0"/>
              <a:t>Click icon to add picture</a:t>
            </a:r>
            <a:endParaRPr lang="en-NZ" dirty="0"/>
          </a:p>
        </p:txBody>
      </p:sp>
      <p:sp>
        <p:nvSpPr>
          <p:cNvPr id="2" name="Date Placeholder 1"/>
          <p:cNvSpPr>
            <a:spLocks noGrp="1"/>
          </p:cNvSpPr>
          <p:nvPr>
            <p:ph type="dt" sz="half" idx="10"/>
          </p:nvPr>
        </p:nvSpPr>
        <p:spPr>
          <a:xfrm>
            <a:off x="628650" y="6356351"/>
            <a:ext cx="2057400" cy="365125"/>
          </a:xfrm>
          <a:prstGeom prst="rect">
            <a:avLst/>
          </a:prstGeom>
        </p:spPr>
        <p:txBody>
          <a:bodyPr/>
          <a:lstStyle/>
          <a:p>
            <a:fld id="{F3C9D887-0041-4A4D-A39A-EFA0F2FA0D30}" type="datetimeFigureOut">
              <a:rPr lang="en-NZ" smtClean="0"/>
              <a:pPr/>
              <a:t>13/10/2016</a:t>
            </a:fld>
            <a:endParaRPr lang="en-NZ" dirty="0"/>
          </a:p>
        </p:txBody>
      </p:sp>
      <p:sp>
        <p:nvSpPr>
          <p:cNvPr id="3" name="Footer Placeholder 2"/>
          <p:cNvSpPr>
            <a:spLocks noGrp="1"/>
          </p:cNvSpPr>
          <p:nvPr>
            <p:ph type="ftr" sz="quarter" idx="11"/>
          </p:nvPr>
        </p:nvSpPr>
        <p:spPr>
          <a:xfrm>
            <a:off x="0" y="6021289"/>
            <a:ext cx="9144000" cy="836712"/>
          </a:xfrm>
          <a:prstGeom prst="rect">
            <a:avLst/>
          </a:prstGeom>
        </p:spPr>
        <p:txBody>
          <a:bodyPr/>
          <a:lstStyle/>
          <a:p>
            <a:endParaRPr lang="en-NZ"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EC378F9-386C-4157-89DB-0E13A0F99FF2}" type="slidenum">
              <a:rPr lang="en-NZ" smtClean="0"/>
              <a:pPr/>
              <a:t>‹#›</a:t>
            </a:fld>
            <a:endParaRPr lang="en-NZ" dirty="0"/>
          </a:p>
        </p:txBody>
      </p:sp>
      <p:sp>
        <p:nvSpPr>
          <p:cNvPr id="7" name="Title 6"/>
          <p:cNvSpPr>
            <a:spLocks noGrp="1"/>
          </p:cNvSpPr>
          <p:nvPr>
            <p:ph type="title"/>
          </p:nvPr>
        </p:nvSpPr>
        <p:spPr>
          <a:xfrm>
            <a:off x="323528" y="5157192"/>
            <a:ext cx="8820472" cy="409600"/>
          </a:xfrm>
        </p:spPr>
        <p:txBody>
          <a:bodyPr>
            <a:noAutofit/>
          </a:bodyPr>
          <a:lstStyle>
            <a:lvl1pPr algn="l">
              <a:defRPr sz="2000">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r>
              <a:rPr lang="en-US" smtClean="0"/>
              <a:t>Click to edit Master title style</a:t>
            </a:r>
            <a:endParaRPr lang="en-NZ" dirty="0"/>
          </a:p>
        </p:txBody>
      </p:sp>
    </p:spTree>
    <p:extLst>
      <p:ext uri="{BB962C8B-B14F-4D97-AF65-F5344CB8AC3E}">
        <p14:creationId xmlns:p14="http://schemas.microsoft.com/office/powerpoint/2010/main" val="25079879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10" name="Picture 2" descr="C:\Users\Linda\Desktop\SPCA Templates\yellow.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139283"/>
            <a:ext cx="9144000" cy="433388"/>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5"/>
          <p:cNvSpPr>
            <a:spLocks noGrp="1"/>
          </p:cNvSpPr>
          <p:nvPr>
            <p:ph type="pic" sz="quarter" idx="13"/>
          </p:nvPr>
        </p:nvSpPr>
        <p:spPr>
          <a:xfrm>
            <a:off x="0" y="0"/>
            <a:ext cx="9144000" cy="6858000"/>
          </a:xfrm>
        </p:spPr>
        <p:txBody>
          <a:bodyPr/>
          <a:lstStyle/>
          <a:p>
            <a:r>
              <a:rPr lang="en-US" dirty="0" smtClean="0"/>
              <a:t>Click icon to add picture</a:t>
            </a:r>
            <a:endParaRPr lang="en-NZ" dirty="0"/>
          </a:p>
        </p:txBody>
      </p:sp>
      <p:sp>
        <p:nvSpPr>
          <p:cNvPr id="2" name="Date Placeholder 1"/>
          <p:cNvSpPr>
            <a:spLocks noGrp="1"/>
          </p:cNvSpPr>
          <p:nvPr>
            <p:ph type="dt" sz="half" idx="10"/>
          </p:nvPr>
        </p:nvSpPr>
        <p:spPr>
          <a:xfrm>
            <a:off x="628650" y="6356351"/>
            <a:ext cx="2057400" cy="365125"/>
          </a:xfrm>
          <a:prstGeom prst="rect">
            <a:avLst/>
          </a:prstGeom>
        </p:spPr>
        <p:txBody>
          <a:bodyPr/>
          <a:lstStyle/>
          <a:p>
            <a:fld id="{F3C9D887-0041-4A4D-A39A-EFA0F2FA0D30}" type="datetimeFigureOut">
              <a:rPr lang="en-NZ" smtClean="0"/>
              <a:pPr/>
              <a:t>13/10/2016</a:t>
            </a:fld>
            <a:endParaRPr lang="en-NZ" dirty="0"/>
          </a:p>
        </p:txBody>
      </p:sp>
      <p:sp>
        <p:nvSpPr>
          <p:cNvPr id="3" name="Footer Placeholder 2"/>
          <p:cNvSpPr>
            <a:spLocks noGrp="1"/>
          </p:cNvSpPr>
          <p:nvPr>
            <p:ph type="ftr" sz="quarter" idx="11"/>
          </p:nvPr>
        </p:nvSpPr>
        <p:spPr>
          <a:xfrm>
            <a:off x="0" y="6021289"/>
            <a:ext cx="9144000" cy="836712"/>
          </a:xfrm>
          <a:prstGeom prst="rect">
            <a:avLst/>
          </a:prstGeom>
        </p:spPr>
        <p:txBody>
          <a:bodyPr/>
          <a:lstStyle/>
          <a:p>
            <a:endParaRPr lang="en-NZ"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EC378F9-386C-4157-89DB-0E13A0F99FF2}" type="slidenum">
              <a:rPr lang="en-NZ" smtClean="0"/>
              <a:pPr/>
              <a:t>‹#›</a:t>
            </a:fld>
            <a:endParaRPr lang="en-NZ" dirty="0"/>
          </a:p>
        </p:txBody>
      </p:sp>
      <p:sp>
        <p:nvSpPr>
          <p:cNvPr id="7" name="Title 6"/>
          <p:cNvSpPr>
            <a:spLocks noGrp="1"/>
          </p:cNvSpPr>
          <p:nvPr>
            <p:ph type="title"/>
          </p:nvPr>
        </p:nvSpPr>
        <p:spPr>
          <a:xfrm>
            <a:off x="323528" y="5157192"/>
            <a:ext cx="8820472" cy="409600"/>
          </a:xfrm>
        </p:spPr>
        <p:txBody>
          <a:bodyPr>
            <a:noAutofit/>
          </a:bodyPr>
          <a:lstStyle>
            <a:lvl1pPr algn="l">
              <a:defRPr sz="2000">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r>
              <a:rPr lang="en-US" smtClean="0"/>
              <a:t>Click to edit Master title style</a:t>
            </a:r>
            <a:endParaRPr lang="en-NZ" dirty="0"/>
          </a:p>
        </p:txBody>
      </p:sp>
    </p:spTree>
    <p:extLst>
      <p:ext uri="{BB962C8B-B14F-4D97-AF65-F5344CB8AC3E}">
        <p14:creationId xmlns:p14="http://schemas.microsoft.com/office/powerpoint/2010/main" val="4507875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10" name="Picture 2" descr="C:\Users\Linda\Desktop\SPCA Templates\yellow.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139283"/>
            <a:ext cx="9144000" cy="433388"/>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5"/>
          <p:cNvSpPr>
            <a:spLocks noGrp="1"/>
          </p:cNvSpPr>
          <p:nvPr>
            <p:ph type="pic" sz="quarter" idx="13"/>
          </p:nvPr>
        </p:nvSpPr>
        <p:spPr>
          <a:xfrm>
            <a:off x="0" y="0"/>
            <a:ext cx="9144000" cy="6858000"/>
          </a:xfrm>
        </p:spPr>
        <p:txBody>
          <a:bodyPr/>
          <a:lstStyle/>
          <a:p>
            <a:r>
              <a:rPr lang="en-US" dirty="0" smtClean="0"/>
              <a:t>Click icon to add picture</a:t>
            </a:r>
            <a:endParaRPr lang="en-NZ" dirty="0"/>
          </a:p>
        </p:txBody>
      </p:sp>
      <p:sp>
        <p:nvSpPr>
          <p:cNvPr id="2" name="Date Placeholder 1"/>
          <p:cNvSpPr>
            <a:spLocks noGrp="1"/>
          </p:cNvSpPr>
          <p:nvPr>
            <p:ph type="dt" sz="half" idx="10"/>
          </p:nvPr>
        </p:nvSpPr>
        <p:spPr>
          <a:xfrm>
            <a:off x="628650" y="6356351"/>
            <a:ext cx="2057400" cy="365125"/>
          </a:xfrm>
          <a:prstGeom prst="rect">
            <a:avLst/>
          </a:prstGeom>
        </p:spPr>
        <p:txBody>
          <a:bodyPr/>
          <a:lstStyle/>
          <a:p>
            <a:fld id="{F3C9D887-0041-4A4D-A39A-EFA0F2FA0D30}" type="datetimeFigureOut">
              <a:rPr lang="en-NZ" smtClean="0"/>
              <a:pPr/>
              <a:t>13/10/2016</a:t>
            </a:fld>
            <a:endParaRPr lang="en-NZ" dirty="0"/>
          </a:p>
        </p:txBody>
      </p:sp>
      <p:sp>
        <p:nvSpPr>
          <p:cNvPr id="3" name="Footer Placeholder 2"/>
          <p:cNvSpPr>
            <a:spLocks noGrp="1"/>
          </p:cNvSpPr>
          <p:nvPr>
            <p:ph type="ftr" sz="quarter" idx="11"/>
          </p:nvPr>
        </p:nvSpPr>
        <p:spPr>
          <a:xfrm>
            <a:off x="0" y="6021289"/>
            <a:ext cx="9144000" cy="836712"/>
          </a:xfrm>
          <a:prstGeom prst="rect">
            <a:avLst/>
          </a:prstGeom>
        </p:spPr>
        <p:txBody>
          <a:bodyPr/>
          <a:lstStyle/>
          <a:p>
            <a:endParaRPr lang="en-NZ"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EC378F9-386C-4157-89DB-0E13A0F99FF2}" type="slidenum">
              <a:rPr lang="en-NZ" smtClean="0"/>
              <a:pPr/>
              <a:t>‹#›</a:t>
            </a:fld>
            <a:endParaRPr lang="en-NZ" dirty="0"/>
          </a:p>
        </p:txBody>
      </p:sp>
      <p:sp>
        <p:nvSpPr>
          <p:cNvPr id="7" name="Title 6"/>
          <p:cNvSpPr>
            <a:spLocks noGrp="1"/>
          </p:cNvSpPr>
          <p:nvPr>
            <p:ph type="title"/>
          </p:nvPr>
        </p:nvSpPr>
        <p:spPr>
          <a:xfrm>
            <a:off x="323528" y="5157192"/>
            <a:ext cx="8820472" cy="409600"/>
          </a:xfrm>
        </p:spPr>
        <p:txBody>
          <a:bodyPr>
            <a:noAutofit/>
          </a:bodyPr>
          <a:lstStyle>
            <a:lvl1pPr algn="l">
              <a:defRPr sz="2000">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r>
              <a:rPr lang="en-US" smtClean="0"/>
              <a:t>Click to edit Master title style</a:t>
            </a:r>
            <a:endParaRPr lang="en-NZ" dirty="0"/>
          </a:p>
        </p:txBody>
      </p:sp>
    </p:spTree>
    <p:extLst>
      <p:ext uri="{BB962C8B-B14F-4D97-AF65-F5344CB8AC3E}">
        <p14:creationId xmlns:p14="http://schemas.microsoft.com/office/powerpoint/2010/main" val="336203868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10" name="Picture 2" descr="C:\Users\Linda\Desktop\SPCA Templates\yellow.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139283"/>
            <a:ext cx="9144000" cy="433388"/>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5"/>
          <p:cNvSpPr>
            <a:spLocks noGrp="1"/>
          </p:cNvSpPr>
          <p:nvPr>
            <p:ph type="pic" sz="quarter" idx="13"/>
          </p:nvPr>
        </p:nvSpPr>
        <p:spPr>
          <a:xfrm>
            <a:off x="0" y="0"/>
            <a:ext cx="9144000" cy="6858000"/>
          </a:xfrm>
        </p:spPr>
        <p:txBody>
          <a:bodyPr/>
          <a:lstStyle/>
          <a:p>
            <a:r>
              <a:rPr lang="en-US" dirty="0" smtClean="0"/>
              <a:t>Click icon to add picture</a:t>
            </a:r>
            <a:endParaRPr lang="en-NZ" dirty="0"/>
          </a:p>
        </p:txBody>
      </p:sp>
      <p:sp>
        <p:nvSpPr>
          <p:cNvPr id="2" name="Date Placeholder 1"/>
          <p:cNvSpPr>
            <a:spLocks noGrp="1"/>
          </p:cNvSpPr>
          <p:nvPr>
            <p:ph type="dt" sz="half" idx="10"/>
          </p:nvPr>
        </p:nvSpPr>
        <p:spPr>
          <a:xfrm>
            <a:off x="628650" y="6356351"/>
            <a:ext cx="2057400" cy="365125"/>
          </a:xfrm>
          <a:prstGeom prst="rect">
            <a:avLst/>
          </a:prstGeom>
        </p:spPr>
        <p:txBody>
          <a:bodyPr/>
          <a:lstStyle/>
          <a:p>
            <a:fld id="{F3C9D887-0041-4A4D-A39A-EFA0F2FA0D30}" type="datetimeFigureOut">
              <a:rPr lang="en-NZ" smtClean="0"/>
              <a:pPr/>
              <a:t>13/10/2016</a:t>
            </a:fld>
            <a:endParaRPr lang="en-NZ" dirty="0"/>
          </a:p>
        </p:txBody>
      </p:sp>
      <p:sp>
        <p:nvSpPr>
          <p:cNvPr id="3" name="Footer Placeholder 2"/>
          <p:cNvSpPr>
            <a:spLocks noGrp="1"/>
          </p:cNvSpPr>
          <p:nvPr>
            <p:ph type="ftr" sz="quarter" idx="11"/>
          </p:nvPr>
        </p:nvSpPr>
        <p:spPr>
          <a:xfrm>
            <a:off x="0" y="6021289"/>
            <a:ext cx="9144000" cy="836712"/>
          </a:xfrm>
          <a:prstGeom prst="rect">
            <a:avLst/>
          </a:prstGeom>
        </p:spPr>
        <p:txBody>
          <a:bodyPr/>
          <a:lstStyle/>
          <a:p>
            <a:endParaRPr lang="en-NZ"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EC378F9-386C-4157-89DB-0E13A0F99FF2}" type="slidenum">
              <a:rPr lang="en-NZ" smtClean="0"/>
              <a:pPr/>
              <a:t>‹#›</a:t>
            </a:fld>
            <a:endParaRPr lang="en-NZ" dirty="0"/>
          </a:p>
        </p:txBody>
      </p:sp>
      <p:sp>
        <p:nvSpPr>
          <p:cNvPr id="7" name="Title 6"/>
          <p:cNvSpPr>
            <a:spLocks noGrp="1"/>
          </p:cNvSpPr>
          <p:nvPr>
            <p:ph type="title"/>
          </p:nvPr>
        </p:nvSpPr>
        <p:spPr>
          <a:xfrm>
            <a:off x="323528" y="5157192"/>
            <a:ext cx="8820472" cy="409600"/>
          </a:xfrm>
        </p:spPr>
        <p:txBody>
          <a:bodyPr>
            <a:noAutofit/>
          </a:bodyPr>
          <a:lstStyle>
            <a:lvl1pPr algn="l">
              <a:defRPr sz="2000">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r>
              <a:rPr lang="en-US" smtClean="0"/>
              <a:t>Click to edit Master title style</a:t>
            </a:r>
            <a:endParaRPr lang="en-NZ" dirty="0"/>
          </a:p>
        </p:txBody>
      </p:sp>
    </p:spTree>
    <p:extLst>
      <p:ext uri="{BB962C8B-B14F-4D97-AF65-F5344CB8AC3E}">
        <p14:creationId xmlns:p14="http://schemas.microsoft.com/office/powerpoint/2010/main" val="283152089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1760" y="1268760"/>
            <a:ext cx="6408712" cy="1470025"/>
          </a:xfrm>
        </p:spPr>
        <p:txBody>
          <a:bodyPr anchor="b">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NZ" dirty="0"/>
          </a:p>
        </p:txBody>
      </p:sp>
      <p:sp>
        <p:nvSpPr>
          <p:cNvPr id="3" name="Subtitle 2"/>
          <p:cNvSpPr>
            <a:spLocks noGrp="1"/>
          </p:cNvSpPr>
          <p:nvPr>
            <p:ph type="subTitle" idx="1"/>
          </p:nvPr>
        </p:nvSpPr>
        <p:spPr>
          <a:xfrm>
            <a:off x="2411760" y="2852936"/>
            <a:ext cx="6400800" cy="720080"/>
          </a:xfrm>
        </p:spPr>
        <p:txBody>
          <a:bodyPr>
            <a:normAutofit/>
          </a:bodyPr>
          <a:lstStyle>
            <a:lvl1pPr marL="0" indent="0" algn="l">
              <a:buNone/>
              <a:defRPr sz="24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3C9D887-0041-4A4D-A39A-EFA0F2FA0D30}" type="datetimeFigureOut">
              <a:rPr lang="en-NZ" smtClean="0"/>
              <a:pPr/>
              <a:t>13/10/2016</a:t>
            </a:fld>
            <a:endParaRPr lang="en-NZ" dirty="0"/>
          </a:p>
        </p:txBody>
      </p:sp>
      <p:sp>
        <p:nvSpPr>
          <p:cNvPr id="5" name="Footer Placeholder 4"/>
          <p:cNvSpPr>
            <a:spLocks noGrp="1"/>
          </p:cNvSpPr>
          <p:nvPr>
            <p:ph type="ftr" sz="quarter" idx="11"/>
          </p:nvPr>
        </p:nvSpPr>
        <p:spPr>
          <a:xfrm>
            <a:off x="0" y="6021289"/>
            <a:ext cx="9144000" cy="836712"/>
          </a:xfrm>
          <a:prstGeom prst="rect">
            <a:avLst/>
          </a:prstGeom>
        </p:spPr>
        <p:txBody>
          <a:bodyPr/>
          <a:lstStyle/>
          <a:p>
            <a:endParaRPr lang="en-NZ"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EC378F9-386C-4157-89DB-0E13A0F99FF2}" type="slidenum">
              <a:rPr lang="en-NZ" smtClean="0"/>
              <a:pPr/>
              <a:t>‹#›</a:t>
            </a:fld>
            <a:endParaRPr lang="en-NZ" dirty="0"/>
          </a:p>
        </p:txBody>
      </p:sp>
      <p:sp>
        <p:nvSpPr>
          <p:cNvPr id="8" name="Text Placeholder 7"/>
          <p:cNvSpPr>
            <a:spLocks noGrp="1"/>
          </p:cNvSpPr>
          <p:nvPr>
            <p:ph type="body" sz="quarter" idx="13"/>
          </p:nvPr>
        </p:nvSpPr>
        <p:spPr>
          <a:xfrm>
            <a:off x="2411413" y="3716338"/>
            <a:ext cx="3384550" cy="649287"/>
          </a:xfrm>
        </p:spPr>
        <p:txBody>
          <a:bodyPr>
            <a:noAutofit/>
          </a:bodyPr>
          <a:lstStyle>
            <a:lvl1pPr marL="0" indent="0">
              <a:buNone/>
              <a:defRPr sz="1800">
                <a:solidFill>
                  <a:schemeClr val="bg1"/>
                </a:solidFill>
                <a:latin typeface="Arial" pitchFamily="34" charset="0"/>
                <a:cs typeface="Arial" pitchFamily="34" charset="0"/>
              </a:defRPr>
            </a:lvl1pPr>
            <a:lvl2pPr>
              <a:defRPr sz="1600">
                <a:solidFill>
                  <a:schemeClr val="bg1"/>
                </a:solidFill>
                <a:latin typeface="Omnes" pitchFamily="2" charset="0"/>
              </a:defRPr>
            </a:lvl2pPr>
            <a:lvl3pPr>
              <a:defRPr sz="1400">
                <a:solidFill>
                  <a:schemeClr val="bg1"/>
                </a:solidFill>
                <a:latin typeface="Omnes" pitchFamily="2" charset="0"/>
              </a:defRPr>
            </a:lvl3pPr>
            <a:lvl4pPr>
              <a:defRPr sz="1200">
                <a:solidFill>
                  <a:schemeClr val="bg1"/>
                </a:solidFill>
                <a:latin typeface="Omnes" pitchFamily="2" charset="0"/>
              </a:defRPr>
            </a:lvl4pPr>
            <a:lvl5pPr>
              <a:defRPr sz="1200">
                <a:solidFill>
                  <a:schemeClr val="bg1"/>
                </a:solidFill>
                <a:latin typeface="Omnes" pitchFamily="2" charset="0"/>
              </a:defRPr>
            </a:lvl5pPr>
          </a:lstStyle>
          <a:p>
            <a:pPr lvl="0"/>
            <a:r>
              <a:rPr lang="en-US" smtClean="0"/>
              <a:t>Click to edit Master text styles</a:t>
            </a:r>
          </a:p>
        </p:txBody>
      </p:sp>
    </p:spTree>
    <p:extLst>
      <p:ext uri="{BB962C8B-B14F-4D97-AF65-F5344CB8AC3E}">
        <p14:creationId xmlns:p14="http://schemas.microsoft.com/office/powerpoint/2010/main" val="10732606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A_Sub-Section Header">
    <p:spTree>
      <p:nvGrpSpPr>
        <p:cNvPr id="1" name=""/>
        <p:cNvGrpSpPr/>
        <p:nvPr/>
      </p:nvGrpSpPr>
      <p:grpSpPr>
        <a:xfrm>
          <a:off x="0" y="0"/>
          <a:ext cx="0" cy="0"/>
          <a:chOff x="0" y="0"/>
          <a:chExt cx="0" cy="0"/>
        </a:xfrm>
      </p:grpSpPr>
      <p:sp>
        <p:nvSpPr>
          <p:cNvPr id="7" name="Rectangle 6"/>
          <p:cNvSpPr/>
          <p:nvPr userDrawn="1"/>
        </p:nvSpPr>
        <p:spPr>
          <a:xfrm>
            <a:off x="0" y="5058000"/>
            <a:ext cx="9144000" cy="1800000"/>
          </a:xfrm>
          <a:prstGeom prst="rect">
            <a:avLst/>
          </a:prstGeom>
          <a:solidFill>
            <a:srgbClr val="F38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a:xfrm>
            <a:off x="623888" y="5058000"/>
            <a:ext cx="7886700" cy="1800000"/>
          </a:xfrm>
        </p:spPr>
        <p:txBody>
          <a:bodyPr anchor="ctr">
            <a:normAutofit/>
          </a:bodyPr>
          <a:lstStyle>
            <a:lvl1pPr algn="l">
              <a:defRPr sz="4000">
                <a:solidFill>
                  <a:schemeClr val="bg1"/>
                </a:solidFill>
              </a:defRPr>
            </a:lvl1pPr>
          </a:lstStyle>
          <a:p>
            <a:r>
              <a:rPr lang="en-US" altLang="zh-TW" dirty="0" smtClean="0"/>
              <a:t>Click to edit Master title</a:t>
            </a:r>
            <a:endParaRPr lang="zh-TW" altLang="en-US" dirty="0"/>
          </a:p>
        </p:txBody>
      </p:sp>
    </p:spTree>
    <p:extLst>
      <p:ext uri="{BB962C8B-B14F-4D97-AF65-F5344CB8AC3E}">
        <p14:creationId xmlns:p14="http://schemas.microsoft.com/office/powerpoint/2010/main" val="4193965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03634"/>
          </a:xfrm>
        </p:spPr>
        <p:txBody>
          <a:bodyPr anchor="ctr"/>
          <a:lstStyle/>
          <a:p>
            <a:r>
              <a:rPr lang="en-US" altLang="zh-TW" dirty="0" smtClean="0"/>
              <a:t>Click to edit Master title style</a:t>
            </a:r>
            <a:endParaRPr lang="zh-TW" altLang="en-US" dirty="0"/>
          </a:p>
        </p:txBody>
      </p:sp>
      <p:sp>
        <p:nvSpPr>
          <p:cNvPr id="3" name="Content Placeholder 2"/>
          <p:cNvSpPr>
            <a:spLocks noGrp="1"/>
          </p:cNvSpPr>
          <p:nvPr>
            <p:ph idx="1"/>
          </p:nvPr>
        </p:nvSpPr>
        <p:spPr>
          <a:xfrm>
            <a:off x="628650" y="1412777"/>
            <a:ext cx="7886700" cy="4464496"/>
          </a:xfrm>
        </p:spPr>
        <p:txBody>
          <a:bodyPr/>
          <a:lstStyle>
            <a:lvl1pPr marL="0" indent="0">
              <a:buNone/>
              <a:defRPr sz="2800"/>
            </a:lvl1pPr>
            <a:lvl2pPr>
              <a:defRPr sz="2400"/>
            </a:lvl2pPr>
            <a:lvl3pPr>
              <a:defRPr sz="2000"/>
            </a:lvl3pPr>
            <a:lvl4pPr>
              <a:defRPr sz="1800"/>
            </a:lvl4pPr>
            <a:lvl5pPr>
              <a:defRPr sz="1600"/>
            </a:lvl5pPr>
          </a:lstStyle>
          <a:p>
            <a:pPr lvl="0"/>
            <a:r>
              <a:rPr lang="en-US" altLang="zh-TW" dirty="0" smtClean="0"/>
              <a:t>Click to edit Master text styles</a:t>
            </a:r>
          </a:p>
          <a:p>
            <a:pPr lvl="1"/>
            <a:r>
              <a:rPr lang="en-US" altLang="zh-TW" dirty="0" smtClean="0"/>
              <a:t>Second level</a:t>
            </a:r>
          </a:p>
          <a:p>
            <a:pPr lvl="2"/>
            <a:r>
              <a:rPr lang="en-US" altLang="zh-TW" dirty="0" smtClean="0"/>
              <a:t>Third level</a:t>
            </a:r>
          </a:p>
          <a:p>
            <a:pPr lvl="3"/>
            <a:r>
              <a:rPr lang="en-US" altLang="zh-TW" dirty="0" smtClean="0"/>
              <a:t>Fourth level</a:t>
            </a:r>
          </a:p>
          <a:p>
            <a:pPr lvl="4"/>
            <a:r>
              <a:rPr lang="en-US" altLang="zh-TW" dirty="0" smtClean="0"/>
              <a:t>Fifth level</a:t>
            </a:r>
            <a:endParaRPr lang="zh-TW" altLang="en-US" dirty="0"/>
          </a:p>
        </p:txBody>
      </p:sp>
    </p:spTree>
    <p:extLst>
      <p:ext uri="{BB962C8B-B14F-4D97-AF65-F5344CB8AC3E}">
        <p14:creationId xmlns:p14="http://schemas.microsoft.com/office/powerpoint/2010/main" val="299547933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2880" userDrawn="1">
          <p15:clr>
            <a:srgbClr val="FBAE40"/>
          </p15:clr>
        </p15:guide>
        <p15:guide id="2" orient="horz" pos="890" userDrawn="1">
          <p15:clr>
            <a:srgbClr val="FBAE40"/>
          </p15:clr>
        </p15:guide>
        <p15:guide id="3" pos="2699" userDrawn="1">
          <p15:clr>
            <a:srgbClr val="FBAE40"/>
          </p15:clr>
        </p15:guide>
        <p15:guide id="4" orient="horz" pos="107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ltLang="zh-TW" smtClean="0"/>
              <a:t>Click to edit Master title style</a:t>
            </a:r>
            <a:endParaRPr lang="zh-TW" alt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zh-TW" smtClean="0"/>
              <a:t>Click to edit Master subtitle style</a:t>
            </a:r>
            <a:endParaRPr lang="zh-TW" alt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3C9D887-0041-4A4D-A39A-EFA0F2FA0D30}" type="datetimeFigureOut">
              <a:rPr lang="en-NZ" smtClean="0"/>
              <a:pPr/>
              <a:t>13/10/2016</a:t>
            </a:fld>
            <a:endParaRPr lang="en-NZ" dirty="0"/>
          </a:p>
        </p:txBody>
      </p:sp>
      <p:sp>
        <p:nvSpPr>
          <p:cNvPr id="5" name="Footer Placeholder 4"/>
          <p:cNvSpPr>
            <a:spLocks noGrp="1"/>
          </p:cNvSpPr>
          <p:nvPr>
            <p:ph type="ftr" sz="quarter" idx="11"/>
          </p:nvPr>
        </p:nvSpPr>
        <p:spPr>
          <a:xfrm>
            <a:off x="0" y="6021289"/>
            <a:ext cx="9144000" cy="836712"/>
          </a:xfrm>
          <a:prstGeom prst="rect">
            <a:avLst/>
          </a:prstGeom>
        </p:spPr>
        <p:txBody>
          <a:bodyPr/>
          <a:lstStyle/>
          <a:p>
            <a:endParaRPr lang="en-NZ"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EC378F9-386C-4157-89DB-0E13A0F99FF2}" type="slidenum">
              <a:rPr lang="en-NZ" smtClean="0"/>
              <a:pPr/>
              <a:t>‹#›</a:t>
            </a:fld>
            <a:endParaRPr lang="en-NZ" dirty="0"/>
          </a:p>
        </p:txBody>
      </p:sp>
    </p:spTree>
    <p:extLst>
      <p:ext uri="{BB962C8B-B14F-4D97-AF65-F5344CB8AC3E}">
        <p14:creationId xmlns:p14="http://schemas.microsoft.com/office/powerpoint/2010/main" val="32783644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sz="half" idx="1"/>
          </p:nvPr>
        </p:nvSpPr>
        <p:spPr>
          <a:xfrm>
            <a:off x="628650" y="1825625"/>
            <a:ext cx="3886200" cy="4351338"/>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Content Placeholder 3"/>
          <p:cNvSpPr>
            <a:spLocks noGrp="1"/>
          </p:cNvSpPr>
          <p:nvPr>
            <p:ph sz="half" idx="2"/>
          </p:nvPr>
        </p:nvSpPr>
        <p:spPr>
          <a:xfrm>
            <a:off x="4629150" y="1825625"/>
            <a:ext cx="3886200" cy="4351338"/>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F3C9D887-0041-4A4D-A39A-EFA0F2FA0D30}" type="datetimeFigureOut">
              <a:rPr lang="en-NZ" smtClean="0"/>
              <a:pPr/>
              <a:t>13/10/2016</a:t>
            </a:fld>
            <a:endParaRPr lang="en-NZ" dirty="0"/>
          </a:p>
        </p:txBody>
      </p:sp>
      <p:sp>
        <p:nvSpPr>
          <p:cNvPr id="6" name="Footer Placeholder 5"/>
          <p:cNvSpPr>
            <a:spLocks noGrp="1"/>
          </p:cNvSpPr>
          <p:nvPr>
            <p:ph type="ftr" sz="quarter" idx="11"/>
          </p:nvPr>
        </p:nvSpPr>
        <p:spPr>
          <a:xfrm>
            <a:off x="0" y="6021289"/>
            <a:ext cx="9144000" cy="836712"/>
          </a:xfrm>
          <a:prstGeom prst="rect">
            <a:avLst/>
          </a:prstGeom>
        </p:spPr>
        <p:txBody>
          <a:bodyPr/>
          <a:lstStyle/>
          <a:p>
            <a:endParaRPr lang="en-NZ"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EC378F9-386C-4157-89DB-0E13A0F99FF2}" type="slidenum">
              <a:rPr lang="en-NZ" smtClean="0"/>
              <a:pPr/>
              <a:t>‹#›</a:t>
            </a:fld>
            <a:endParaRPr lang="en-NZ" dirty="0"/>
          </a:p>
        </p:txBody>
      </p:sp>
    </p:spTree>
    <p:extLst>
      <p:ext uri="{BB962C8B-B14F-4D97-AF65-F5344CB8AC3E}">
        <p14:creationId xmlns:p14="http://schemas.microsoft.com/office/powerpoint/2010/main" val="35097709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ltLang="zh-TW" smtClean="0"/>
              <a:t>Click to edit Master title style</a:t>
            </a:r>
            <a:endParaRPr lang="zh-TW" alt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F3C9D887-0041-4A4D-A39A-EFA0F2FA0D30}" type="datetimeFigureOut">
              <a:rPr lang="en-NZ" smtClean="0"/>
              <a:pPr/>
              <a:t>13/10/2016</a:t>
            </a:fld>
            <a:endParaRPr lang="en-NZ" dirty="0"/>
          </a:p>
        </p:txBody>
      </p:sp>
      <p:sp>
        <p:nvSpPr>
          <p:cNvPr id="8" name="Footer Placeholder 7"/>
          <p:cNvSpPr>
            <a:spLocks noGrp="1"/>
          </p:cNvSpPr>
          <p:nvPr>
            <p:ph type="ftr" sz="quarter" idx="11"/>
          </p:nvPr>
        </p:nvSpPr>
        <p:spPr>
          <a:xfrm>
            <a:off x="0" y="6021289"/>
            <a:ext cx="9144000" cy="836712"/>
          </a:xfrm>
          <a:prstGeom prst="rect">
            <a:avLst/>
          </a:prstGeom>
        </p:spPr>
        <p:txBody>
          <a:bodyPr/>
          <a:lstStyle/>
          <a:p>
            <a:endParaRPr lang="en-NZ"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EC378F9-386C-4157-89DB-0E13A0F99FF2}" type="slidenum">
              <a:rPr lang="en-NZ" smtClean="0"/>
              <a:pPr/>
              <a:t>‹#›</a:t>
            </a:fld>
            <a:endParaRPr lang="en-NZ" dirty="0"/>
          </a:p>
        </p:txBody>
      </p:sp>
    </p:spTree>
    <p:extLst>
      <p:ext uri="{BB962C8B-B14F-4D97-AF65-F5344CB8AC3E}">
        <p14:creationId xmlns:p14="http://schemas.microsoft.com/office/powerpoint/2010/main" val="4042734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F3C9D887-0041-4A4D-A39A-EFA0F2FA0D30}" type="datetimeFigureOut">
              <a:rPr lang="en-NZ" smtClean="0"/>
              <a:pPr/>
              <a:t>13/10/2016</a:t>
            </a:fld>
            <a:endParaRPr lang="en-NZ" dirty="0"/>
          </a:p>
        </p:txBody>
      </p:sp>
      <p:sp>
        <p:nvSpPr>
          <p:cNvPr id="4" name="Footer Placeholder 3"/>
          <p:cNvSpPr>
            <a:spLocks noGrp="1"/>
          </p:cNvSpPr>
          <p:nvPr>
            <p:ph type="ftr" sz="quarter" idx="11"/>
          </p:nvPr>
        </p:nvSpPr>
        <p:spPr>
          <a:xfrm>
            <a:off x="0" y="6021289"/>
            <a:ext cx="9144000" cy="836712"/>
          </a:xfrm>
          <a:prstGeom prst="rect">
            <a:avLst/>
          </a:prstGeom>
        </p:spPr>
        <p:txBody>
          <a:bodyPr/>
          <a:lstStyle/>
          <a:p>
            <a:endParaRPr lang="en-NZ"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EC378F9-386C-4157-89DB-0E13A0F99FF2}" type="slidenum">
              <a:rPr lang="en-NZ" smtClean="0"/>
              <a:pPr/>
              <a:t>‹#›</a:t>
            </a:fld>
            <a:endParaRPr lang="en-NZ" dirty="0"/>
          </a:p>
        </p:txBody>
      </p:sp>
    </p:spTree>
    <p:extLst>
      <p:ext uri="{BB962C8B-B14F-4D97-AF65-F5344CB8AC3E}">
        <p14:creationId xmlns:p14="http://schemas.microsoft.com/office/powerpoint/2010/main" val="8696311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ltLang="zh-TW" smtClean="0"/>
              <a:t>Click to edit Master title style</a:t>
            </a:r>
            <a:endParaRPr lang="zh-TW" alt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TW"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F3C9D887-0041-4A4D-A39A-EFA0F2FA0D30}" type="datetimeFigureOut">
              <a:rPr lang="en-NZ" smtClean="0"/>
              <a:pPr/>
              <a:t>13/10/2016</a:t>
            </a:fld>
            <a:endParaRPr lang="en-NZ" dirty="0"/>
          </a:p>
        </p:txBody>
      </p:sp>
      <p:sp>
        <p:nvSpPr>
          <p:cNvPr id="6" name="Footer Placeholder 5"/>
          <p:cNvSpPr>
            <a:spLocks noGrp="1"/>
          </p:cNvSpPr>
          <p:nvPr>
            <p:ph type="ftr" sz="quarter" idx="11"/>
          </p:nvPr>
        </p:nvSpPr>
        <p:spPr>
          <a:xfrm>
            <a:off x="0" y="6021289"/>
            <a:ext cx="9144000" cy="836712"/>
          </a:xfrm>
          <a:prstGeom prst="rect">
            <a:avLst/>
          </a:prstGeom>
        </p:spPr>
        <p:txBody>
          <a:bodyPr/>
          <a:lstStyle/>
          <a:p>
            <a:endParaRPr lang="en-NZ"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EC378F9-386C-4157-89DB-0E13A0F99FF2}" type="slidenum">
              <a:rPr lang="en-NZ" smtClean="0"/>
              <a:pPr/>
              <a:t>‹#›</a:t>
            </a:fld>
            <a:endParaRPr lang="en-NZ" dirty="0"/>
          </a:p>
        </p:txBody>
      </p:sp>
    </p:spTree>
    <p:extLst>
      <p:ext uri="{BB962C8B-B14F-4D97-AF65-F5344CB8AC3E}">
        <p14:creationId xmlns:p14="http://schemas.microsoft.com/office/powerpoint/2010/main" val="20268233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ltLang="zh-TW" smtClean="0"/>
              <a:t>Click to edit Master title style</a:t>
            </a:r>
            <a:endParaRPr lang="zh-TW" alt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TW"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F3C9D887-0041-4A4D-A39A-EFA0F2FA0D30}" type="datetimeFigureOut">
              <a:rPr lang="en-NZ" smtClean="0"/>
              <a:pPr/>
              <a:t>13/10/2016</a:t>
            </a:fld>
            <a:endParaRPr lang="en-NZ" dirty="0"/>
          </a:p>
        </p:txBody>
      </p:sp>
      <p:sp>
        <p:nvSpPr>
          <p:cNvPr id="6" name="Footer Placeholder 5"/>
          <p:cNvSpPr>
            <a:spLocks noGrp="1"/>
          </p:cNvSpPr>
          <p:nvPr>
            <p:ph type="ftr" sz="quarter" idx="11"/>
          </p:nvPr>
        </p:nvSpPr>
        <p:spPr>
          <a:xfrm>
            <a:off x="0" y="6021289"/>
            <a:ext cx="9144000" cy="836712"/>
          </a:xfrm>
          <a:prstGeom prst="rect">
            <a:avLst/>
          </a:prstGeom>
        </p:spPr>
        <p:txBody>
          <a:bodyPr/>
          <a:lstStyle/>
          <a:p>
            <a:endParaRPr lang="en-NZ"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EC378F9-386C-4157-89DB-0E13A0F99FF2}" type="slidenum">
              <a:rPr lang="en-NZ" smtClean="0"/>
              <a:pPr/>
              <a:t>‹#›</a:t>
            </a:fld>
            <a:endParaRPr lang="en-NZ" dirty="0"/>
          </a:p>
        </p:txBody>
      </p:sp>
    </p:spTree>
    <p:extLst>
      <p:ext uri="{BB962C8B-B14F-4D97-AF65-F5344CB8AC3E}">
        <p14:creationId xmlns:p14="http://schemas.microsoft.com/office/powerpoint/2010/main" val="656617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021288"/>
            <a:ext cx="9144000" cy="836711"/>
          </a:xfrm>
          <a:prstGeom prst="rect">
            <a:avLst/>
          </a:prstGeom>
          <a:solidFill>
            <a:srgbClr val="0070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TW" dirty="0" smtClean="0"/>
              <a:t>Click to edit Master title style</a:t>
            </a:r>
            <a:endParaRPr lang="zh-TW" altLang="en-US" dirty="0"/>
          </a:p>
        </p:txBody>
      </p:sp>
      <p:sp>
        <p:nvSpPr>
          <p:cNvPr id="3" name="Text Placeholder 2"/>
          <p:cNvSpPr>
            <a:spLocks noGrp="1"/>
          </p:cNvSpPr>
          <p:nvPr>
            <p:ph type="body" idx="1"/>
          </p:nvPr>
        </p:nvSpPr>
        <p:spPr>
          <a:xfrm>
            <a:off x="628650" y="1825625"/>
            <a:ext cx="7886700" cy="4051647"/>
          </a:xfrm>
          <a:prstGeom prst="rect">
            <a:avLst/>
          </a:prstGeom>
        </p:spPr>
        <p:txBody>
          <a:bodyPr vert="horz" lIns="91440" tIns="45720" rIns="91440" bIns="45720" rtlCol="0">
            <a:normAutofit/>
          </a:bodyPr>
          <a:lstStyle/>
          <a:p>
            <a:pPr lvl="0"/>
            <a:r>
              <a:rPr lang="en-US" altLang="zh-TW" dirty="0" smtClean="0"/>
              <a:t>Click to edit Master text styles</a:t>
            </a:r>
          </a:p>
          <a:p>
            <a:pPr lvl="1"/>
            <a:r>
              <a:rPr lang="en-US" altLang="zh-TW" dirty="0" smtClean="0"/>
              <a:t>Second level</a:t>
            </a:r>
          </a:p>
          <a:p>
            <a:pPr lvl="2"/>
            <a:r>
              <a:rPr lang="en-US" altLang="zh-TW" dirty="0" smtClean="0"/>
              <a:t>Third level</a:t>
            </a:r>
          </a:p>
          <a:p>
            <a:pPr lvl="3"/>
            <a:r>
              <a:rPr lang="en-US" altLang="zh-TW" dirty="0" smtClean="0"/>
              <a:t>Fourth level</a:t>
            </a:r>
          </a:p>
          <a:p>
            <a:pPr lvl="4"/>
            <a:r>
              <a:rPr lang="en-US" altLang="zh-TW" dirty="0" smtClean="0"/>
              <a:t>Fifth level</a:t>
            </a:r>
            <a:endParaRPr lang="zh-TW" altLang="en-US" dirty="0"/>
          </a:p>
        </p:txBody>
      </p:sp>
      <p:pic>
        <p:nvPicPr>
          <p:cNvPr id="7" name="Picture 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164288" y="6021288"/>
            <a:ext cx="1434362" cy="836711"/>
          </a:xfrm>
          <a:prstGeom prst="rect">
            <a:avLst/>
          </a:prstGeom>
        </p:spPr>
      </p:pic>
    </p:spTree>
    <p:extLst>
      <p:ext uri="{BB962C8B-B14F-4D97-AF65-F5344CB8AC3E}">
        <p14:creationId xmlns:p14="http://schemas.microsoft.com/office/powerpoint/2010/main" val="3586001411"/>
      </p:ext>
    </p:extLst>
  </p:cSld>
  <p:clrMap bg1="lt1" tx1="dk1" bg2="lt2" tx2="dk2" accent1="accent1" accent2="accent2" accent3="accent3" accent4="accent4" accent5="accent5" accent6="accent6" hlink="hlink" folHlink="folHlink"/>
  <p:sldLayoutIdLst>
    <p:sldLayoutId id="2147483697" r:id="rId1"/>
    <p:sldLayoutId id="2147483711" r:id="rId2"/>
    <p:sldLayoutId id="2147483696" r:id="rId3"/>
    <p:sldLayoutId id="2147483695" r:id="rId4"/>
    <p:sldLayoutId id="2147483698" r:id="rId5"/>
    <p:sldLayoutId id="2147483699" r:id="rId6"/>
    <p:sldLayoutId id="2147483700" r:id="rId7"/>
    <p:sldLayoutId id="2147483702" r:id="rId8"/>
    <p:sldLayoutId id="2147483703" r:id="rId9"/>
    <p:sldLayoutId id="2147483704" r:id="rId10"/>
    <p:sldLayoutId id="2147483705" r:id="rId11"/>
    <p:sldLayoutId id="2147483707" r:id="rId12"/>
    <p:sldLayoutId id="2147483708" r:id="rId13"/>
    <p:sldLayoutId id="2147483709" r:id="rId14"/>
    <p:sldLayoutId id="2147483710" r:id="rId15"/>
    <p:sldLayoutId id="2147483706" r:id="rId16"/>
  </p:sldLayoutIdLst>
  <p:timing>
    <p:tnLst>
      <p:par>
        <p:cTn id="1" dur="indefinite" restart="never" nodeType="tmRoot"/>
      </p:par>
    </p:tnLst>
  </p:timing>
  <p:txStyles>
    <p:titleStyle>
      <a:lvl1pPr algn="l" defTabSz="685800" rtl="0" eaLnBrk="1" latinLnBrk="0" hangingPunct="1">
        <a:lnSpc>
          <a:spcPct val="90000"/>
        </a:lnSpc>
        <a:spcBef>
          <a:spcPct val="0"/>
        </a:spcBef>
        <a:buNone/>
        <a:defRPr sz="3600" kern="1200">
          <a:solidFill>
            <a:srgbClr val="0070BB"/>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nzetc.victoria.ac.nz/etexts/ArnSett/ArnSett019a.jpg"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rnzspca.org.nz/about/spca-locations" TargetMode="External"/><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93" t="13953" r="1167" b="3927"/>
          <a:stretch/>
        </p:blipFill>
        <p:spPr>
          <a:xfrm>
            <a:off x="0" y="-27384"/>
            <a:ext cx="9144000" cy="5085384"/>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7675" y="5589240"/>
            <a:ext cx="2199127" cy="1282824"/>
          </a:xfrm>
          <a:prstGeom prst="rect">
            <a:avLst/>
          </a:prstGeom>
        </p:spPr>
      </p:pic>
      <p:sp>
        <p:nvSpPr>
          <p:cNvPr id="20" name="Title 19"/>
          <p:cNvSpPr>
            <a:spLocks noGrp="1"/>
          </p:cNvSpPr>
          <p:nvPr>
            <p:ph type="title"/>
          </p:nvPr>
        </p:nvSpPr>
        <p:spPr>
          <a:xfrm>
            <a:off x="623888" y="5157192"/>
            <a:ext cx="7886700" cy="819272"/>
          </a:xfrm>
        </p:spPr>
        <p:txBody>
          <a:bodyPr>
            <a:normAutofit/>
          </a:bodyPr>
          <a:lstStyle/>
          <a:p>
            <a:pPr algn="ctr"/>
            <a:r>
              <a:rPr lang="en-NZ" altLang="zh-TW" sz="4000" dirty="0" smtClean="0"/>
              <a:t>An introduction to</a:t>
            </a:r>
            <a:endParaRPr lang="zh-TW" altLang="en-US" sz="4000" dirty="0"/>
          </a:p>
        </p:txBody>
      </p:sp>
    </p:spTree>
    <p:extLst>
      <p:ext uri="{BB962C8B-B14F-4D97-AF65-F5344CB8AC3E}">
        <p14:creationId xmlns:p14="http://schemas.microsoft.com/office/powerpoint/2010/main" val="543782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The world's first ever anti-cruelty law </a:t>
            </a:r>
            <a:endParaRPr lang="en-NZ" dirty="0"/>
          </a:p>
        </p:txBody>
      </p:sp>
      <p:sp>
        <p:nvSpPr>
          <p:cNvPr id="6" name="Content Placeholder 5"/>
          <p:cNvSpPr>
            <a:spLocks noGrp="1"/>
          </p:cNvSpPr>
          <p:nvPr>
            <p:ph idx="1"/>
          </p:nvPr>
        </p:nvSpPr>
        <p:spPr>
          <a:xfrm>
            <a:off x="4572000" y="1412777"/>
            <a:ext cx="4320480" cy="4176463"/>
          </a:xfrm>
        </p:spPr>
        <p:txBody>
          <a:bodyPr anchor="ctr">
            <a:normAutofit lnSpcReduction="10000"/>
          </a:bodyPr>
          <a:lstStyle/>
          <a:p>
            <a:pPr>
              <a:lnSpc>
                <a:spcPct val="110000"/>
              </a:lnSpc>
              <a:spcBef>
                <a:spcPts val="0"/>
              </a:spcBef>
            </a:pPr>
            <a:r>
              <a:rPr lang="en-NZ" altLang="zh-TW" dirty="0"/>
              <a:t>Defeated </a:t>
            </a:r>
            <a:r>
              <a:rPr lang="en-NZ" altLang="zh-TW" dirty="0" smtClean="0"/>
              <a:t>at first</a:t>
            </a:r>
            <a:r>
              <a:rPr lang="en-NZ" altLang="zh-TW" dirty="0"/>
              <a:t>, he made another attempt in 1822</a:t>
            </a:r>
            <a:r>
              <a:rPr lang="en-NZ" altLang="zh-TW" dirty="0" smtClean="0"/>
              <a:t>.</a:t>
            </a:r>
          </a:p>
          <a:p>
            <a:pPr>
              <a:lnSpc>
                <a:spcPct val="110000"/>
              </a:lnSpc>
              <a:spcBef>
                <a:spcPts val="0"/>
              </a:spcBef>
            </a:pPr>
            <a:endParaRPr lang="en-NZ" altLang="zh-TW" dirty="0" smtClean="0"/>
          </a:p>
          <a:p>
            <a:pPr>
              <a:lnSpc>
                <a:spcPct val="110000"/>
              </a:lnSpc>
              <a:spcBef>
                <a:spcPts val="0"/>
              </a:spcBef>
            </a:pPr>
            <a:r>
              <a:rPr lang="en-NZ" altLang="zh-TW" dirty="0"/>
              <a:t>This time he received Parliamentary support and the </a:t>
            </a:r>
            <a:r>
              <a:rPr lang="en-NZ" altLang="zh-TW" b="1" i="1" dirty="0">
                <a:solidFill>
                  <a:srgbClr val="F38C00"/>
                </a:solidFill>
              </a:rPr>
              <a:t>Protection of Animals Act </a:t>
            </a:r>
            <a:r>
              <a:rPr lang="en-NZ" altLang="zh-TW" dirty="0"/>
              <a:t>became the world's first ever </a:t>
            </a:r>
            <a:r>
              <a:rPr lang="en-NZ" altLang="zh-TW" dirty="0" smtClean="0"/>
              <a:t>anti-cruelty law </a:t>
            </a:r>
            <a:r>
              <a:rPr lang="en-NZ" altLang="zh-TW" dirty="0"/>
              <a:t>in 1822</a:t>
            </a:r>
            <a:r>
              <a:rPr lang="en-NZ" altLang="zh-TW" dirty="0" smtClean="0"/>
              <a:t>.</a:t>
            </a:r>
            <a:endParaRPr lang="en-NZ" altLang="zh-TW" dirty="0"/>
          </a:p>
        </p:txBody>
      </p:sp>
      <p:pic>
        <p:nvPicPr>
          <p:cNvPr id="3074" name="Picture 2" descr="File:Trial of Bill Burns.jpg"/>
          <p:cNvPicPr>
            <a:picLocks noChangeAspect="1" noChangeArrowheads="1"/>
          </p:cNvPicPr>
          <p:nvPr/>
        </p:nvPicPr>
        <p:blipFill rotWithShape="1">
          <a:blip r:embed="rId2">
            <a:extLst>
              <a:ext uri="{28A0092B-C50C-407E-A947-70E740481C1C}">
                <a14:useLocalDpi xmlns:a14="http://schemas.microsoft.com/office/drawing/2010/main" val="0"/>
              </a:ext>
            </a:extLst>
          </a:blip>
          <a:srcRect l="26246" t="20059" r="18785" b="1402"/>
          <a:stretch/>
        </p:blipFill>
        <p:spPr bwMode="auto">
          <a:xfrm>
            <a:off x="628651" y="1412875"/>
            <a:ext cx="3655318" cy="4229528"/>
          </a:xfrm>
          <a:prstGeom prst="roundRect">
            <a:avLst/>
          </a:prstGeom>
          <a:noFill/>
          <a:ln>
            <a:noFill/>
          </a:ln>
          <a:extLst/>
        </p:spPr>
      </p:pic>
    </p:spTree>
    <p:extLst>
      <p:ext uri="{BB962C8B-B14F-4D97-AF65-F5344CB8AC3E}">
        <p14:creationId xmlns:p14="http://schemas.microsoft.com/office/powerpoint/2010/main" val="206683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80">
                                          <p:stCondLst>
                                            <p:cond delay="0"/>
                                          </p:stCondLst>
                                        </p:cTn>
                                        <p:tgtEl>
                                          <p:spTgt spid="6">
                                            <p:txEl>
                                              <p:pRg st="2" end="2"/>
                                            </p:txEl>
                                          </p:spTgt>
                                        </p:tgtEl>
                                      </p:cBhvr>
                                    </p:animEffect>
                                    <p:anim calcmode="lin" valueType="num">
                                      <p:cBhvr>
                                        <p:cTn id="26"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2" end="2"/>
                                            </p:txEl>
                                          </p:spTgt>
                                        </p:tgtEl>
                                      </p:cBhvr>
                                      <p:to x="100000" y="60000"/>
                                    </p:animScale>
                                    <p:animScale>
                                      <p:cBhvr>
                                        <p:cTn id="32" dur="166" decel="50000">
                                          <p:stCondLst>
                                            <p:cond delay="676"/>
                                          </p:stCondLst>
                                        </p:cTn>
                                        <p:tgtEl>
                                          <p:spTgt spid="6">
                                            <p:txEl>
                                              <p:pRg st="2" end="2"/>
                                            </p:txEl>
                                          </p:spTgt>
                                        </p:tgtEl>
                                      </p:cBhvr>
                                      <p:to x="100000" y="100000"/>
                                    </p:animScale>
                                    <p:animScale>
                                      <p:cBhvr>
                                        <p:cTn id="33" dur="26">
                                          <p:stCondLst>
                                            <p:cond delay="1312"/>
                                          </p:stCondLst>
                                        </p:cTn>
                                        <p:tgtEl>
                                          <p:spTgt spid="6">
                                            <p:txEl>
                                              <p:pRg st="2" end="2"/>
                                            </p:txEl>
                                          </p:spTgt>
                                        </p:tgtEl>
                                      </p:cBhvr>
                                      <p:to x="100000" y="80000"/>
                                    </p:animScale>
                                    <p:animScale>
                                      <p:cBhvr>
                                        <p:cTn id="34" dur="166" decel="50000">
                                          <p:stCondLst>
                                            <p:cond delay="1338"/>
                                          </p:stCondLst>
                                        </p:cTn>
                                        <p:tgtEl>
                                          <p:spTgt spid="6">
                                            <p:txEl>
                                              <p:pRg st="2" end="2"/>
                                            </p:txEl>
                                          </p:spTgt>
                                        </p:tgtEl>
                                      </p:cBhvr>
                                      <p:to x="100000" y="100000"/>
                                    </p:animScale>
                                    <p:animScale>
                                      <p:cBhvr>
                                        <p:cTn id="35" dur="26">
                                          <p:stCondLst>
                                            <p:cond delay="1642"/>
                                          </p:stCondLst>
                                        </p:cTn>
                                        <p:tgtEl>
                                          <p:spTgt spid="6">
                                            <p:txEl>
                                              <p:pRg st="2" end="2"/>
                                            </p:txEl>
                                          </p:spTgt>
                                        </p:tgtEl>
                                      </p:cBhvr>
                                      <p:to x="100000" y="90000"/>
                                    </p:animScale>
                                    <p:animScale>
                                      <p:cBhvr>
                                        <p:cTn id="36" dur="166" decel="50000">
                                          <p:stCondLst>
                                            <p:cond delay="1668"/>
                                          </p:stCondLst>
                                        </p:cTn>
                                        <p:tgtEl>
                                          <p:spTgt spid="6">
                                            <p:txEl>
                                              <p:pRg st="2" end="2"/>
                                            </p:txEl>
                                          </p:spTgt>
                                        </p:tgtEl>
                                      </p:cBhvr>
                                      <p:to x="100000" y="100000"/>
                                    </p:animScale>
                                    <p:animScale>
                                      <p:cBhvr>
                                        <p:cTn id="37" dur="26">
                                          <p:stCondLst>
                                            <p:cond delay="1808"/>
                                          </p:stCondLst>
                                        </p:cTn>
                                        <p:tgtEl>
                                          <p:spTgt spid="6">
                                            <p:txEl>
                                              <p:pRg st="2" end="2"/>
                                            </p:txEl>
                                          </p:spTgt>
                                        </p:tgtEl>
                                      </p:cBhvr>
                                      <p:to x="100000" y="95000"/>
                                    </p:animScale>
                                    <p:animScale>
                                      <p:cBhvr>
                                        <p:cTn id="38"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8263830" cy="903634"/>
          </a:xfrm>
        </p:spPr>
        <p:txBody>
          <a:bodyPr>
            <a:normAutofit fontScale="90000"/>
          </a:bodyPr>
          <a:lstStyle/>
          <a:p>
            <a:r>
              <a:rPr lang="en-NZ" dirty="0" smtClean="0"/>
              <a:t>The world’s oldest animal welfare organisation</a:t>
            </a:r>
            <a:endParaRPr lang="en-NZ" dirty="0"/>
          </a:p>
        </p:txBody>
      </p:sp>
      <p:sp>
        <p:nvSpPr>
          <p:cNvPr id="3" name="Content Placeholder 2"/>
          <p:cNvSpPr>
            <a:spLocks noGrp="1"/>
          </p:cNvSpPr>
          <p:nvPr>
            <p:ph idx="1"/>
          </p:nvPr>
        </p:nvSpPr>
        <p:spPr>
          <a:xfrm>
            <a:off x="4572000" y="1412777"/>
            <a:ext cx="4320480" cy="4176463"/>
          </a:xfrm>
        </p:spPr>
        <p:txBody>
          <a:bodyPr anchor="ctr"/>
          <a:lstStyle/>
          <a:p>
            <a:r>
              <a:rPr lang="en-NZ" dirty="0" smtClean="0"/>
              <a:t>In 1824 at Old Slaughters Coffee House, in the City of Westminster, London the first SPCA was established.</a:t>
            </a:r>
          </a:p>
        </p:txBody>
      </p:sp>
      <p:pic>
        <p:nvPicPr>
          <p:cNvPr id="14338" name="Picture 2" descr="Slaughter's Coffee House, St. Martin's Lane"/>
          <p:cNvPicPr>
            <a:picLocks noChangeAspect="1" noChangeArrowheads="1"/>
          </p:cNvPicPr>
          <p:nvPr/>
        </p:nvPicPr>
        <p:blipFill rotWithShape="1">
          <a:blip r:embed="rId2">
            <a:extLst>
              <a:ext uri="{28A0092B-C50C-407E-A947-70E740481C1C}">
                <a14:useLocalDpi xmlns:a14="http://schemas.microsoft.com/office/drawing/2010/main" val="0"/>
              </a:ext>
            </a:extLst>
          </a:blip>
          <a:srcRect l="557" t="21835" r="3755"/>
          <a:stretch/>
        </p:blipFill>
        <p:spPr bwMode="auto">
          <a:xfrm>
            <a:off x="632828" y="1412875"/>
            <a:ext cx="3651835" cy="4176365"/>
          </a:xfrm>
          <a:prstGeom prst="roundRect">
            <a:avLst/>
          </a:prstGeom>
          <a:noFill/>
          <a:ln>
            <a:noFill/>
          </a:ln>
          <a:extLst/>
        </p:spPr>
      </p:pic>
    </p:spTree>
    <p:extLst>
      <p:ext uri="{BB962C8B-B14F-4D97-AF65-F5344CB8AC3E}">
        <p14:creationId xmlns:p14="http://schemas.microsoft.com/office/powerpoint/2010/main" val="264693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The world’s oldest animal welfare organisation</a:t>
            </a:r>
            <a:endParaRPr lang="en-NZ" dirty="0"/>
          </a:p>
        </p:txBody>
      </p:sp>
      <p:sp>
        <p:nvSpPr>
          <p:cNvPr id="5" name="Content Placeholder 2"/>
          <p:cNvSpPr txBox="1">
            <a:spLocks/>
          </p:cNvSpPr>
          <p:nvPr/>
        </p:nvSpPr>
        <p:spPr>
          <a:xfrm>
            <a:off x="576250" y="1412875"/>
            <a:ext cx="8351953" cy="117002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rgbClr val="0070BB"/>
              </a:buClr>
              <a:buSzPct val="150000"/>
              <a:buFont typeface="Arial" pitchFamily="34" charset="0"/>
              <a:buNone/>
            </a:pPr>
            <a:r>
              <a:rPr lang="en-NZ" b="1" dirty="0" smtClean="0">
                <a:solidFill>
                  <a:srgbClr val="F38C00"/>
                </a:solidFill>
                <a:latin typeface="+mn-lt"/>
              </a:rPr>
              <a:t>Reverend Arthur Broome</a:t>
            </a:r>
            <a:r>
              <a:rPr lang="en-NZ" dirty="0" smtClean="0">
                <a:solidFill>
                  <a:srgbClr val="F38C00"/>
                </a:solidFill>
                <a:latin typeface="+mn-lt"/>
              </a:rPr>
              <a:t> </a:t>
            </a:r>
            <a:r>
              <a:rPr lang="en-NZ" dirty="0" smtClean="0">
                <a:latin typeface="+mn-lt"/>
              </a:rPr>
              <a:t>called together the group, including: </a:t>
            </a:r>
          </a:p>
          <a:p>
            <a:pPr marL="0" indent="0">
              <a:spcBef>
                <a:spcPts val="0"/>
              </a:spcBef>
              <a:buClr>
                <a:srgbClr val="0070BB"/>
              </a:buClr>
              <a:buSzPct val="150000"/>
              <a:buFont typeface="Arial" pitchFamily="34" charset="0"/>
              <a:buNone/>
            </a:pPr>
            <a:endParaRPr lang="en-NZ" sz="500" dirty="0" smtClean="0">
              <a:latin typeface="+mn-lt"/>
            </a:endParaRPr>
          </a:p>
          <a:p>
            <a:pPr marL="0" indent="0">
              <a:spcBef>
                <a:spcPts val="0"/>
              </a:spcBef>
              <a:buClr>
                <a:srgbClr val="0070BB"/>
              </a:buClr>
              <a:buSzPct val="150000"/>
              <a:buFont typeface="Arial" pitchFamily="34" charset="0"/>
              <a:buNone/>
            </a:pPr>
            <a:r>
              <a:rPr lang="en-NZ" sz="2200" dirty="0" smtClean="0">
                <a:latin typeface="+mn-lt"/>
              </a:rPr>
              <a:t> </a:t>
            </a:r>
          </a:p>
          <a:p>
            <a:pPr marL="0" indent="0">
              <a:buClr>
                <a:srgbClr val="0070BB"/>
              </a:buClr>
              <a:buSzPct val="150000"/>
              <a:buFont typeface="Arial" pitchFamily="34" charset="0"/>
              <a:buNone/>
            </a:pPr>
            <a:endParaRPr lang="en-NZ" dirty="0" smtClean="0">
              <a:latin typeface="+mn-lt"/>
            </a:endParaRPr>
          </a:p>
        </p:txBody>
      </p:sp>
      <p:sp>
        <p:nvSpPr>
          <p:cNvPr id="9" name="TextBox 8"/>
          <p:cNvSpPr txBox="1"/>
          <p:nvPr/>
        </p:nvSpPr>
        <p:spPr>
          <a:xfrm>
            <a:off x="611188" y="4869160"/>
            <a:ext cx="2537462" cy="400110"/>
          </a:xfrm>
          <a:prstGeom prst="rect">
            <a:avLst/>
          </a:prstGeom>
          <a:noFill/>
        </p:spPr>
        <p:txBody>
          <a:bodyPr wrap="square" rtlCol="0">
            <a:spAutoFit/>
          </a:bodyPr>
          <a:lstStyle/>
          <a:p>
            <a:pPr lvl="0">
              <a:buClr>
                <a:srgbClr val="0070BB"/>
              </a:buClr>
              <a:buSzPct val="150000"/>
            </a:pPr>
            <a:r>
              <a:rPr lang="en-NZ" sz="2000" b="1" dirty="0">
                <a:solidFill>
                  <a:srgbClr val="F38C00"/>
                </a:solidFill>
              </a:rPr>
              <a:t>Richard </a:t>
            </a:r>
            <a:r>
              <a:rPr lang="en-NZ" sz="2000" b="1" dirty="0" smtClean="0">
                <a:solidFill>
                  <a:srgbClr val="F38C00"/>
                </a:solidFill>
              </a:rPr>
              <a:t>Martin</a:t>
            </a:r>
            <a:endParaRPr lang="en-NZ" sz="2000" b="1" dirty="0">
              <a:solidFill>
                <a:srgbClr val="F38C00"/>
              </a:solidFill>
            </a:endParaRPr>
          </a:p>
        </p:txBody>
      </p:sp>
      <p:sp>
        <p:nvSpPr>
          <p:cNvPr id="10" name="TextBox 9"/>
          <p:cNvSpPr txBox="1"/>
          <p:nvPr/>
        </p:nvSpPr>
        <p:spPr>
          <a:xfrm>
            <a:off x="3543313" y="4869160"/>
            <a:ext cx="2520000" cy="1138773"/>
          </a:xfrm>
          <a:prstGeom prst="rect">
            <a:avLst/>
          </a:prstGeom>
          <a:noFill/>
        </p:spPr>
        <p:txBody>
          <a:bodyPr wrap="square" rtlCol="0">
            <a:spAutoFit/>
          </a:bodyPr>
          <a:lstStyle/>
          <a:p>
            <a:pPr lvl="0">
              <a:buClr>
                <a:srgbClr val="0070BB"/>
              </a:buClr>
              <a:buSzPct val="150000"/>
            </a:pPr>
            <a:r>
              <a:rPr lang="en-NZ" sz="2000" b="1" dirty="0">
                <a:solidFill>
                  <a:srgbClr val="F38C00"/>
                </a:solidFill>
              </a:rPr>
              <a:t>William Wilberforce </a:t>
            </a:r>
            <a:endParaRPr lang="en-NZ" sz="2000" b="1" dirty="0" smtClean="0">
              <a:solidFill>
                <a:srgbClr val="F38C00"/>
              </a:solidFill>
            </a:endParaRPr>
          </a:p>
          <a:p>
            <a:pPr lvl="0">
              <a:buClr>
                <a:srgbClr val="0070BB"/>
              </a:buClr>
              <a:buSzPct val="150000"/>
            </a:pPr>
            <a:r>
              <a:rPr lang="en-NZ" sz="1400" dirty="0" smtClean="0">
                <a:solidFill>
                  <a:prstClr val="black"/>
                </a:solidFill>
              </a:rPr>
              <a:t>(</a:t>
            </a:r>
            <a:r>
              <a:rPr lang="en-NZ" sz="1400" dirty="0">
                <a:solidFill>
                  <a:prstClr val="black"/>
                </a:solidFill>
              </a:rPr>
              <a:t>well known for his bold stand against slavery) </a:t>
            </a:r>
          </a:p>
        </p:txBody>
      </p:sp>
      <p:sp>
        <p:nvSpPr>
          <p:cNvPr id="11" name="TextBox 10"/>
          <p:cNvSpPr txBox="1"/>
          <p:nvPr/>
        </p:nvSpPr>
        <p:spPr>
          <a:xfrm>
            <a:off x="6408204" y="4869160"/>
            <a:ext cx="2520000" cy="400110"/>
          </a:xfrm>
          <a:prstGeom prst="rect">
            <a:avLst/>
          </a:prstGeom>
          <a:noFill/>
        </p:spPr>
        <p:txBody>
          <a:bodyPr wrap="square" rtlCol="0">
            <a:spAutoFit/>
          </a:bodyPr>
          <a:lstStyle/>
          <a:p>
            <a:pPr lvl="0">
              <a:buClr>
                <a:srgbClr val="0070BB"/>
              </a:buClr>
              <a:buSzPct val="150000"/>
            </a:pPr>
            <a:r>
              <a:rPr lang="en-NZ" sz="2000" b="1" dirty="0" smtClean="0">
                <a:solidFill>
                  <a:srgbClr val="F38C00"/>
                </a:solidFill>
              </a:rPr>
              <a:t>Lord Shaftesbury</a:t>
            </a:r>
            <a:endParaRPr lang="en-NZ" sz="2000" b="1" dirty="0">
              <a:solidFill>
                <a:srgbClr val="F38C00"/>
              </a:solidFill>
            </a:endParaRPr>
          </a:p>
        </p:txBody>
      </p:sp>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01" t="8772" r="17736" b="45591"/>
          <a:stretch/>
        </p:blipFill>
        <p:spPr bwMode="auto">
          <a:xfrm>
            <a:off x="628650" y="2277152"/>
            <a:ext cx="2520000" cy="2520000"/>
          </a:xfrm>
          <a:prstGeom prst="ellipse">
            <a:avLst/>
          </a:prstGeom>
          <a:noFill/>
          <a:ln>
            <a:noFill/>
          </a:ln>
          <a:extLst>
            <a:ext uri="{909E8E84-426E-40DD-AFC4-6F175D3DCCD1}">
              <a14:hiddenFill xmlns:a14="http://schemas.microsoft.com/office/drawing/2010/main">
                <a:solidFill>
                  <a:schemeClr val="accent1"/>
                </a:solidFill>
              </a14:hiddenFill>
            </a:ext>
          </a:extLst>
        </p:spPr>
      </p:pic>
      <p:pic>
        <p:nvPicPr>
          <p:cNvPr id="5124" name="Picture 4" descr="http://1.bp.blogspot.com/-NRaRsppyFGs/Uo7ClkKXqsI/AAAAAAAAAPc/gAGWLFGA4do/s320/Lord-Shaftesbury.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1678" r="2724" b="36613"/>
          <a:stretch/>
        </p:blipFill>
        <p:spPr bwMode="auto">
          <a:xfrm>
            <a:off x="6408204" y="2277152"/>
            <a:ext cx="2520000" cy="2520000"/>
          </a:xfrm>
          <a:prstGeom prst="ellipse">
            <a:avLst/>
          </a:prstGeom>
          <a:noFill/>
          <a:ln>
            <a:noFill/>
          </a:ln>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7758" r="2703" b="25351"/>
          <a:stretch/>
        </p:blipFill>
        <p:spPr bwMode="auto">
          <a:xfrm>
            <a:off x="3543312" y="2277152"/>
            <a:ext cx="2520000" cy="2520000"/>
          </a:xfrm>
          <a:prstGeom prst="ellipse">
            <a:avLst/>
          </a:prstGeom>
          <a:noFill/>
          <a:ln>
            <a:no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2622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nodeType="clickEffect">
                                  <p:stCondLst>
                                    <p:cond delay="0"/>
                                  </p:stCondLst>
                                  <p:childTnLst>
                                    <p:set>
                                      <p:cBhvr>
                                        <p:cTn id="29" dur="1" fill="hold">
                                          <p:stCondLst>
                                            <p:cond delay="0"/>
                                          </p:stCondLst>
                                        </p:cTn>
                                        <p:tgtEl>
                                          <p:spTgt spid="5125"/>
                                        </p:tgtEl>
                                        <p:attrNameLst>
                                          <p:attrName>style.visibility</p:attrName>
                                        </p:attrNameLst>
                                      </p:cBhvr>
                                      <p:to>
                                        <p:strVal val="visible"/>
                                      </p:to>
                                    </p:set>
                                    <p:animEffect transition="in" filter="circle(out)">
                                      <p:cBhvr>
                                        <p:cTn id="30" dur="2000"/>
                                        <p:tgtEl>
                                          <p:spTgt spid="5125"/>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6" presetClass="entr" presetSubtype="32" fill="hold" nodeType="clickEffect">
                                  <p:stCondLst>
                                    <p:cond delay="0"/>
                                  </p:stCondLst>
                                  <p:childTnLst>
                                    <p:set>
                                      <p:cBhvr>
                                        <p:cTn id="52" dur="1" fill="hold">
                                          <p:stCondLst>
                                            <p:cond delay="0"/>
                                          </p:stCondLst>
                                        </p:cTn>
                                        <p:tgtEl>
                                          <p:spTgt spid="5124"/>
                                        </p:tgtEl>
                                        <p:attrNameLst>
                                          <p:attrName>style.visibility</p:attrName>
                                        </p:attrNameLst>
                                      </p:cBhvr>
                                      <p:to>
                                        <p:strVal val="visible"/>
                                      </p:to>
                                    </p:set>
                                    <p:animEffect transition="in" filter="circle(out)">
                                      <p:cBhvr>
                                        <p:cTn id="53" dur="2000"/>
                                        <p:tgtEl>
                                          <p:spTgt spid="5124"/>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80">
                                          <p:stCondLst>
                                            <p:cond delay="0"/>
                                          </p:stCondLst>
                                        </p:cTn>
                                        <p:tgtEl>
                                          <p:spTgt spid="11"/>
                                        </p:tgtEl>
                                      </p:cBhvr>
                                    </p:animEffect>
                                    <p:anim calcmode="lin" valueType="num">
                                      <p:cBhvr>
                                        <p:cTn id="5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4" dur="26">
                                          <p:stCondLst>
                                            <p:cond delay="650"/>
                                          </p:stCondLst>
                                        </p:cTn>
                                        <p:tgtEl>
                                          <p:spTgt spid="11"/>
                                        </p:tgtEl>
                                      </p:cBhvr>
                                      <p:to x="100000" y="60000"/>
                                    </p:animScale>
                                    <p:animScale>
                                      <p:cBhvr>
                                        <p:cTn id="65" dur="166" decel="50000">
                                          <p:stCondLst>
                                            <p:cond delay="676"/>
                                          </p:stCondLst>
                                        </p:cTn>
                                        <p:tgtEl>
                                          <p:spTgt spid="11"/>
                                        </p:tgtEl>
                                      </p:cBhvr>
                                      <p:to x="100000" y="100000"/>
                                    </p:animScale>
                                    <p:animScale>
                                      <p:cBhvr>
                                        <p:cTn id="66" dur="26">
                                          <p:stCondLst>
                                            <p:cond delay="1312"/>
                                          </p:stCondLst>
                                        </p:cTn>
                                        <p:tgtEl>
                                          <p:spTgt spid="11"/>
                                        </p:tgtEl>
                                      </p:cBhvr>
                                      <p:to x="100000" y="80000"/>
                                    </p:animScale>
                                    <p:animScale>
                                      <p:cBhvr>
                                        <p:cTn id="67" dur="166" decel="50000">
                                          <p:stCondLst>
                                            <p:cond delay="1338"/>
                                          </p:stCondLst>
                                        </p:cTn>
                                        <p:tgtEl>
                                          <p:spTgt spid="11"/>
                                        </p:tgtEl>
                                      </p:cBhvr>
                                      <p:to x="100000" y="100000"/>
                                    </p:animScale>
                                    <p:animScale>
                                      <p:cBhvr>
                                        <p:cTn id="68" dur="26">
                                          <p:stCondLst>
                                            <p:cond delay="1642"/>
                                          </p:stCondLst>
                                        </p:cTn>
                                        <p:tgtEl>
                                          <p:spTgt spid="11"/>
                                        </p:tgtEl>
                                      </p:cBhvr>
                                      <p:to x="100000" y="90000"/>
                                    </p:animScale>
                                    <p:animScale>
                                      <p:cBhvr>
                                        <p:cTn id="69" dur="166" decel="50000">
                                          <p:stCondLst>
                                            <p:cond delay="1668"/>
                                          </p:stCondLst>
                                        </p:cTn>
                                        <p:tgtEl>
                                          <p:spTgt spid="11"/>
                                        </p:tgtEl>
                                      </p:cBhvr>
                                      <p:to x="100000" y="100000"/>
                                    </p:animScale>
                                    <p:animScale>
                                      <p:cBhvr>
                                        <p:cTn id="70" dur="26">
                                          <p:stCondLst>
                                            <p:cond delay="1808"/>
                                          </p:stCondLst>
                                        </p:cTn>
                                        <p:tgtEl>
                                          <p:spTgt spid="11"/>
                                        </p:tgtEl>
                                      </p:cBhvr>
                                      <p:to x="100000" y="95000"/>
                                    </p:animScale>
                                    <p:animScale>
                                      <p:cBhvr>
                                        <p:cTn id="7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smtClean="0"/>
              <a:t>The world’s oldest animal welfare organisation</a:t>
            </a:r>
            <a:endParaRPr lang="en-NZ" dirty="0"/>
          </a:p>
        </p:txBody>
      </p:sp>
      <p:sp>
        <p:nvSpPr>
          <p:cNvPr id="6" name="Content Placeholder 2"/>
          <p:cNvSpPr txBox="1">
            <a:spLocks/>
          </p:cNvSpPr>
          <p:nvPr/>
        </p:nvSpPr>
        <p:spPr>
          <a:xfrm>
            <a:off x="4572000" y="1412875"/>
            <a:ext cx="4392488" cy="4176365"/>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rgbClr val="0070BB"/>
              </a:buClr>
              <a:buSzPct val="150000"/>
              <a:buFont typeface="Arial" pitchFamily="34" charset="0"/>
              <a:buNone/>
            </a:pPr>
            <a:r>
              <a:rPr lang="en-NZ" sz="2800" dirty="0">
                <a:latin typeface="+mn-lt"/>
              </a:rPr>
              <a:t>Broome sacrificed his London living to work full-time (unpaid) for the Society as its first Secretary.</a:t>
            </a:r>
          </a:p>
          <a:p>
            <a:pPr marL="0" indent="0">
              <a:spcBef>
                <a:spcPts val="0"/>
              </a:spcBef>
              <a:buClr>
                <a:srgbClr val="0070BB"/>
              </a:buClr>
              <a:buSzPct val="150000"/>
              <a:buFont typeface="Arial" pitchFamily="34" charset="0"/>
              <a:buNone/>
            </a:pPr>
            <a:endParaRPr lang="en-NZ" sz="2800" dirty="0">
              <a:latin typeface="+mn-lt"/>
            </a:endParaRPr>
          </a:p>
          <a:p>
            <a:pPr marL="0" indent="0">
              <a:spcBef>
                <a:spcPts val="0"/>
              </a:spcBef>
              <a:buClr>
                <a:srgbClr val="0070BB"/>
              </a:buClr>
              <a:buSzPct val="150000"/>
              <a:buNone/>
            </a:pPr>
            <a:r>
              <a:rPr lang="en-NZ" altLang="zh-TW" sz="2800" dirty="0">
                <a:latin typeface="+mn-lt"/>
              </a:rPr>
              <a:t>The first recorded donation to the Society was </a:t>
            </a:r>
            <a:r>
              <a:rPr lang="en-NZ" altLang="zh-TW" sz="2800" b="1" dirty="0">
                <a:solidFill>
                  <a:srgbClr val="F38C00"/>
                </a:solidFill>
                <a:latin typeface="+mn-lt"/>
              </a:rPr>
              <a:t>50 pounds sterling</a:t>
            </a:r>
            <a:r>
              <a:rPr lang="en-NZ" altLang="zh-TW" sz="2800" dirty="0" smtClean="0">
                <a:latin typeface="+mn-lt"/>
              </a:rPr>
              <a:t>.</a:t>
            </a:r>
            <a:endParaRPr lang="en-NZ" sz="2800" dirty="0">
              <a:latin typeface="+mn-lt"/>
            </a:endParaRPr>
          </a:p>
        </p:txBody>
      </p:sp>
      <p:sp>
        <p:nvSpPr>
          <p:cNvPr id="7" name="Content Placeholder 2"/>
          <p:cNvSpPr txBox="1">
            <a:spLocks/>
          </p:cNvSpPr>
          <p:nvPr/>
        </p:nvSpPr>
        <p:spPr>
          <a:xfrm>
            <a:off x="80602" y="5221180"/>
            <a:ext cx="8406877"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70BB"/>
              </a:buClr>
              <a:buSzPct val="150000"/>
              <a:buFont typeface="Arial" pitchFamily="34" charset="0"/>
              <a:buNone/>
            </a:pPr>
            <a:endParaRPr lang="en-NZ" dirty="0" smtClean="0">
              <a:latin typeface="+mn-lt"/>
            </a:endParaRPr>
          </a:p>
        </p:txBody>
      </p:sp>
      <p:pic>
        <p:nvPicPr>
          <p:cNvPr id="7170" name="Picture 2" descr="http://1.bp.blogspot.com/-5dHxbS-iNWI/UKqjI3_XXOI/AAAAAAAAKlY/3n2yVqAagGI/s1600/Great+Britain+England+50+Pound+Note%252C+Queen+Elizabeth.jpg"/>
          <p:cNvPicPr>
            <a:picLocks noChangeAspect="1" noChangeArrowheads="1"/>
          </p:cNvPicPr>
          <p:nvPr/>
        </p:nvPicPr>
        <p:blipFill rotWithShape="1">
          <a:blip r:embed="rId2">
            <a:extLst>
              <a:ext uri="{28A0092B-C50C-407E-A947-70E740481C1C}">
                <a14:useLocalDpi xmlns:a14="http://schemas.microsoft.com/office/drawing/2010/main" val="0"/>
              </a:ext>
            </a:extLst>
          </a:blip>
          <a:srcRect l="2971" t="4158" r="2274" b="5569"/>
          <a:stretch/>
        </p:blipFill>
        <p:spPr bwMode="auto">
          <a:xfrm rot="21000000">
            <a:off x="377354" y="2292345"/>
            <a:ext cx="3637865" cy="191484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82004" y="2855132"/>
            <a:ext cx="3826579" cy="2356738"/>
            <a:chOff x="507368" y="2419551"/>
            <a:chExt cx="3826579" cy="2356738"/>
          </a:xfrm>
        </p:grpSpPr>
        <p:pic>
          <p:nvPicPr>
            <p:cNvPr id="9" name="Picture 2" descr="http://1.bp.blogspot.com/-5dHxbS-iNWI/UKqjI3_XXOI/AAAAAAAAKlY/3n2yVqAagGI/s1600/Great+Britain+England+50+Pound+Note%252C+Queen+Elizabeth.jpg"/>
            <p:cNvPicPr>
              <a:picLocks noChangeAspect="1" noChangeArrowheads="1"/>
            </p:cNvPicPr>
            <p:nvPr/>
          </p:nvPicPr>
          <p:blipFill rotWithShape="1">
            <a:blip r:embed="rId2">
              <a:extLst>
                <a:ext uri="{28A0092B-C50C-407E-A947-70E740481C1C}">
                  <a14:useLocalDpi xmlns:a14="http://schemas.microsoft.com/office/drawing/2010/main" val="0"/>
                </a:ext>
              </a:extLst>
            </a:blip>
            <a:srcRect l="2971" t="4158" r="2274" b="5569"/>
            <a:stretch/>
          </p:blipFill>
          <p:spPr bwMode="auto">
            <a:xfrm rot="21540000">
              <a:off x="507368" y="2419551"/>
              <a:ext cx="3637865" cy="19148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 descr="http://1.bp.blogspot.com/-5dHxbS-iNWI/UKqjI3_XXOI/AAAAAAAAKlY/3n2yVqAagGI/s1600/Great+Britain+England+50+Pound+Note%252C+Queen+Elizabeth.jpg"/>
            <p:cNvPicPr>
              <a:picLocks noChangeAspect="1" noChangeArrowheads="1"/>
            </p:cNvPicPr>
            <p:nvPr/>
          </p:nvPicPr>
          <p:blipFill rotWithShape="1">
            <a:blip r:embed="rId2">
              <a:extLst>
                <a:ext uri="{28A0092B-C50C-407E-A947-70E740481C1C}">
                  <a14:useLocalDpi xmlns:a14="http://schemas.microsoft.com/office/drawing/2010/main" val="0"/>
                </a:ext>
              </a:extLst>
            </a:blip>
            <a:srcRect l="2971" t="4158" r="2274" b="5569"/>
            <a:stretch/>
          </p:blipFill>
          <p:spPr bwMode="auto">
            <a:xfrm rot="22020000">
              <a:off x="696082" y="2861444"/>
              <a:ext cx="3637865" cy="1914845"/>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01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down)">
                                      <p:cBhvr>
                                        <p:cTn id="25" dur="580">
                                          <p:stCondLst>
                                            <p:cond delay="0"/>
                                          </p:stCondLst>
                                        </p:cTn>
                                        <p:tgtEl>
                                          <p:spTgt spid="6">
                                            <p:txEl>
                                              <p:pRg st="0" end="0"/>
                                            </p:txEl>
                                          </p:spTgt>
                                        </p:tgtEl>
                                      </p:cBhvr>
                                    </p:animEffect>
                                    <p:anim calcmode="lin" valueType="num">
                                      <p:cBhvr>
                                        <p:cTn id="26"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0" end="0"/>
                                            </p:txEl>
                                          </p:spTgt>
                                        </p:tgtEl>
                                      </p:cBhvr>
                                      <p:to x="100000" y="60000"/>
                                    </p:animScale>
                                    <p:animScale>
                                      <p:cBhvr>
                                        <p:cTn id="32" dur="166" decel="50000">
                                          <p:stCondLst>
                                            <p:cond delay="676"/>
                                          </p:stCondLst>
                                        </p:cTn>
                                        <p:tgtEl>
                                          <p:spTgt spid="6">
                                            <p:txEl>
                                              <p:pRg st="0" end="0"/>
                                            </p:txEl>
                                          </p:spTgt>
                                        </p:tgtEl>
                                      </p:cBhvr>
                                      <p:to x="100000" y="100000"/>
                                    </p:animScale>
                                    <p:animScale>
                                      <p:cBhvr>
                                        <p:cTn id="33" dur="26">
                                          <p:stCondLst>
                                            <p:cond delay="1312"/>
                                          </p:stCondLst>
                                        </p:cTn>
                                        <p:tgtEl>
                                          <p:spTgt spid="6">
                                            <p:txEl>
                                              <p:pRg st="0" end="0"/>
                                            </p:txEl>
                                          </p:spTgt>
                                        </p:tgtEl>
                                      </p:cBhvr>
                                      <p:to x="100000" y="80000"/>
                                    </p:animScale>
                                    <p:animScale>
                                      <p:cBhvr>
                                        <p:cTn id="34" dur="166" decel="50000">
                                          <p:stCondLst>
                                            <p:cond delay="1338"/>
                                          </p:stCondLst>
                                        </p:cTn>
                                        <p:tgtEl>
                                          <p:spTgt spid="6">
                                            <p:txEl>
                                              <p:pRg st="0" end="0"/>
                                            </p:txEl>
                                          </p:spTgt>
                                        </p:tgtEl>
                                      </p:cBhvr>
                                      <p:to x="100000" y="100000"/>
                                    </p:animScale>
                                    <p:animScale>
                                      <p:cBhvr>
                                        <p:cTn id="35" dur="26">
                                          <p:stCondLst>
                                            <p:cond delay="1642"/>
                                          </p:stCondLst>
                                        </p:cTn>
                                        <p:tgtEl>
                                          <p:spTgt spid="6">
                                            <p:txEl>
                                              <p:pRg st="0" end="0"/>
                                            </p:txEl>
                                          </p:spTgt>
                                        </p:tgtEl>
                                      </p:cBhvr>
                                      <p:to x="100000" y="90000"/>
                                    </p:animScale>
                                    <p:animScale>
                                      <p:cBhvr>
                                        <p:cTn id="36" dur="166" decel="50000">
                                          <p:stCondLst>
                                            <p:cond delay="1668"/>
                                          </p:stCondLst>
                                        </p:cTn>
                                        <p:tgtEl>
                                          <p:spTgt spid="6">
                                            <p:txEl>
                                              <p:pRg st="0" end="0"/>
                                            </p:txEl>
                                          </p:spTgt>
                                        </p:tgtEl>
                                      </p:cBhvr>
                                      <p:to x="100000" y="100000"/>
                                    </p:animScale>
                                    <p:animScale>
                                      <p:cBhvr>
                                        <p:cTn id="37" dur="26">
                                          <p:stCondLst>
                                            <p:cond delay="1808"/>
                                          </p:stCondLst>
                                        </p:cTn>
                                        <p:tgtEl>
                                          <p:spTgt spid="6">
                                            <p:txEl>
                                              <p:pRg st="0" end="0"/>
                                            </p:txEl>
                                          </p:spTgt>
                                        </p:tgtEl>
                                      </p:cBhvr>
                                      <p:to x="100000" y="95000"/>
                                    </p:animScale>
                                    <p:animScale>
                                      <p:cBhvr>
                                        <p:cTn id="38" dur="166" decel="50000">
                                          <p:stCondLst>
                                            <p:cond delay="1834"/>
                                          </p:stCondLst>
                                        </p:cTn>
                                        <p:tgtEl>
                                          <p:spTgt spid="6">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wipe(down)">
                                      <p:cBhvr>
                                        <p:cTn id="43" dur="580">
                                          <p:stCondLst>
                                            <p:cond delay="0"/>
                                          </p:stCondLst>
                                        </p:cTn>
                                        <p:tgtEl>
                                          <p:spTgt spid="6">
                                            <p:txEl>
                                              <p:pRg st="2" end="2"/>
                                            </p:txEl>
                                          </p:spTgt>
                                        </p:tgtEl>
                                      </p:cBhvr>
                                    </p:animEffect>
                                    <p:anim calcmode="lin" valueType="num">
                                      <p:cBhvr>
                                        <p:cTn id="44"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2" end="2"/>
                                            </p:txEl>
                                          </p:spTgt>
                                        </p:tgtEl>
                                      </p:cBhvr>
                                      <p:to x="100000" y="60000"/>
                                    </p:animScale>
                                    <p:animScale>
                                      <p:cBhvr>
                                        <p:cTn id="50" dur="166" decel="50000">
                                          <p:stCondLst>
                                            <p:cond delay="676"/>
                                          </p:stCondLst>
                                        </p:cTn>
                                        <p:tgtEl>
                                          <p:spTgt spid="6">
                                            <p:txEl>
                                              <p:pRg st="2" end="2"/>
                                            </p:txEl>
                                          </p:spTgt>
                                        </p:tgtEl>
                                      </p:cBhvr>
                                      <p:to x="100000" y="100000"/>
                                    </p:animScale>
                                    <p:animScale>
                                      <p:cBhvr>
                                        <p:cTn id="51" dur="26">
                                          <p:stCondLst>
                                            <p:cond delay="1312"/>
                                          </p:stCondLst>
                                        </p:cTn>
                                        <p:tgtEl>
                                          <p:spTgt spid="6">
                                            <p:txEl>
                                              <p:pRg st="2" end="2"/>
                                            </p:txEl>
                                          </p:spTgt>
                                        </p:tgtEl>
                                      </p:cBhvr>
                                      <p:to x="100000" y="80000"/>
                                    </p:animScale>
                                    <p:animScale>
                                      <p:cBhvr>
                                        <p:cTn id="52" dur="166" decel="50000">
                                          <p:stCondLst>
                                            <p:cond delay="1338"/>
                                          </p:stCondLst>
                                        </p:cTn>
                                        <p:tgtEl>
                                          <p:spTgt spid="6">
                                            <p:txEl>
                                              <p:pRg st="2" end="2"/>
                                            </p:txEl>
                                          </p:spTgt>
                                        </p:tgtEl>
                                      </p:cBhvr>
                                      <p:to x="100000" y="100000"/>
                                    </p:animScale>
                                    <p:animScale>
                                      <p:cBhvr>
                                        <p:cTn id="53" dur="26">
                                          <p:stCondLst>
                                            <p:cond delay="1642"/>
                                          </p:stCondLst>
                                        </p:cTn>
                                        <p:tgtEl>
                                          <p:spTgt spid="6">
                                            <p:txEl>
                                              <p:pRg st="2" end="2"/>
                                            </p:txEl>
                                          </p:spTgt>
                                        </p:tgtEl>
                                      </p:cBhvr>
                                      <p:to x="100000" y="90000"/>
                                    </p:animScale>
                                    <p:animScale>
                                      <p:cBhvr>
                                        <p:cTn id="54" dur="166" decel="50000">
                                          <p:stCondLst>
                                            <p:cond delay="1668"/>
                                          </p:stCondLst>
                                        </p:cTn>
                                        <p:tgtEl>
                                          <p:spTgt spid="6">
                                            <p:txEl>
                                              <p:pRg st="2" end="2"/>
                                            </p:txEl>
                                          </p:spTgt>
                                        </p:tgtEl>
                                      </p:cBhvr>
                                      <p:to x="100000" y="100000"/>
                                    </p:animScale>
                                    <p:animScale>
                                      <p:cBhvr>
                                        <p:cTn id="55" dur="26">
                                          <p:stCondLst>
                                            <p:cond delay="1808"/>
                                          </p:stCondLst>
                                        </p:cTn>
                                        <p:tgtEl>
                                          <p:spTgt spid="6">
                                            <p:txEl>
                                              <p:pRg st="2" end="2"/>
                                            </p:txEl>
                                          </p:spTgt>
                                        </p:tgtEl>
                                      </p:cBhvr>
                                      <p:to x="100000" y="95000"/>
                                    </p:animScale>
                                    <p:animScale>
                                      <p:cBhvr>
                                        <p:cTn id="56"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SPCA in New Zealand</a:t>
            </a:r>
            <a:endParaRPr lang="en-NZ" dirty="0"/>
          </a:p>
        </p:txBody>
      </p:sp>
      <p:sp>
        <p:nvSpPr>
          <p:cNvPr id="5" name="TextBox 4"/>
          <p:cNvSpPr txBox="1"/>
          <p:nvPr/>
        </p:nvSpPr>
        <p:spPr>
          <a:xfrm>
            <a:off x="4139952" y="969496"/>
            <a:ext cx="4608512" cy="5062924"/>
          </a:xfrm>
          <a:prstGeom prst="rect">
            <a:avLst/>
          </a:prstGeom>
          <a:noFill/>
        </p:spPr>
        <p:txBody>
          <a:bodyPr wrap="square" rtlCol="0" anchor="ctr">
            <a:spAutoFit/>
          </a:bodyPr>
          <a:lstStyle/>
          <a:p>
            <a:r>
              <a:rPr lang="en-NZ" sz="1900" dirty="0" smtClean="0"/>
              <a:t>Early British settlers brought </a:t>
            </a:r>
            <a:r>
              <a:rPr lang="en-NZ" sz="1900" dirty="0"/>
              <a:t>with them a number of English laws, amongst them the </a:t>
            </a:r>
            <a:r>
              <a:rPr lang="en-NZ" sz="1900" b="1" i="1" dirty="0">
                <a:solidFill>
                  <a:srgbClr val="F38C00"/>
                </a:solidFill>
              </a:rPr>
              <a:t>Protection of Animals </a:t>
            </a:r>
            <a:r>
              <a:rPr lang="en-NZ" sz="1900" b="1" i="1" dirty="0" smtClean="0">
                <a:solidFill>
                  <a:srgbClr val="F38C00"/>
                </a:solidFill>
              </a:rPr>
              <a:t>Act.</a:t>
            </a:r>
          </a:p>
          <a:p>
            <a:endParaRPr lang="en-NZ" sz="1400" b="1" i="1" dirty="0" smtClean="0">
              <a:solidFill>
                <a:srgbClr val="F38C00"/>
              </a:solidFill>
            </a:endParaRPr>
          </a:p>
          <a:p>
            <a:r>
              <a:rPr lang="en-NZ" altLang="zh-TW" sz="1900" dirty="0"/>
              <a:t>This Act was replaced in 1878 by the first New Zealand Act protecting animals - by then the settlers had time to think of other things besides establishing the necessities of life. </a:t>
            </a:r>
          </a:p>
          <a:p>
            <a:endParaRPr lang="en-NZ" altLang="zh-TW" sz="1400" dirty="0"/>
          </a:p>
          <a:p>
            <a:r>
              <a:rPr lang="en-NZ" altLang="zh-TW" sz="1900" dirty="0" smtClean="0"/>
              <a:t>In </a:t>
            </a:r>
            <a:r>
              <a:rPr lang="en-NZ" altLang="zh-TW" sz="1900" dirty="0"/>
              <a:t>1872 SPCA Canterbury was formed. This was quickly followed in the other main centres, Otago in 1882, Auckland in 1884, and Wellington 1885. Gradually smaller communities established their own SPCAs. Today there are around 45 SPCAs throughout New Zealand.</a:t>
            </a:r>
          </a:p>
        </p:txBody>
      </p:sp>
      <p:pic>
        <p:nvPicPr>
          <p:cNvPr id="8194" name="Picture 2" descr="William and Sarah Swadling, July 1904">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07" t="6199" r="27622" b="3956"/>
          <a:stretch/>
        </p:blipFill>
        <p:spPr bwMode="auto">
          <a:xfrm>
            <a:off x="467544" y="1412776"/>
            <a:ext cx="3642830" cy="4176365"/>
          </a:xfrm>
          <a:prstGeom prst="roundRect">
            <a:avLst/>
          </a:prstGeom>
          <a:noFill/>
          <a:ln>
            <a:noFill/>
          </a:ln>
          <a:extLst/>
        </p:spPr>
      </p:pic>
    </p:spTree>
    <p:extLst>
      <p:ext uri="{BB962C8B-B14F-4D97-AF65-F5344CB8AC3E}">
        <p14:creationId xmlns:p14="http://schemas.microsoft.com/office/powerpoint/2010/main" val="309218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The SPCA in New Zealand</a:t>
            </a:r>
            <a:endParaRPr lang="en-NZ"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118" t="11536" r="43728" b="14509"/>
          <a:stretch/>
        </p:blipFill>
        <p:spPr bwMode="auto">
          <a:xfrm>
            <a:off x="629345" y="1412875"/>
            <a:ext cx="3655318" cy="4155562"/>
          </a:xfrm>
          <a:prstGeom prst="roundRect">
            <a:avLst/>
          </a:prstGeom>
          <a:noFill/>
          <a:ln>
            <a:noFill/>
          </a:ln>
          <a:extLst/>
        </p:spPr>
      </p:pic>
      <p:sp>
        <p:nvSpPr>
          <p:cNvPr id="11" name="Rectangle 10"/>
          <p:cNvSpPr/>
          <p:nvPr/>
        </p:nvSpPr>
        <p:spPr>
          <a:xfrm>
            <a:off x="4580574" y="2151828"/>
            <a:ext cx="4336468" cy="2677656"/>
          </a:xfrm>
          <a:prstGeom prst="rect">
            <a:avLst/>
          </a:prstGeom>
        </p:spPr>
        <p:txBody>
          <a:bodyPr wrap="square" anchor="ctr">
            <a:spAutoFit/>
          </a:bodyPr>
          <a:lstStyle/>
          <a:p>
            <a:r>
              <a:rPr lang="en-NZ" altLang="zh-TW" sz="2800" dirty="0"/>
              <a:t>There are now </a:t>
            </a:r>
            <a:r>
              <a:rPr lang="en-NZ" altLang="zh-TW" sz="2800" b="1" dirty="0" smtClean="0">
                <a:solidFill>
                  <a:srgbClr val="F38C00"/>
                </a:solidFill>
                <a:hlinkClick r:id="rId3"/>
              </a:rPr>
              <a:t>46 </a:t>
            </a:r>
            <a:r>
              <a:rPr lang="en-NZ" altLang="zh-TW" sz="2800" b="1" dirty="0">
                <a:solidFill>
                  <a:srgbClr val="F38C00"/>
                </a:solidFill>
                <a:hlinkClick r:id="rId3"/>
              </a:rPr>
              <a:t>SPCA Centres</a:t>
            </a:r>
            <a:r>
              <a:rPr lang="en-NZ" altLang="zh-TW" sz="2800" dirty="0"/>
              <a:t> across New Zealand, providing help to animals and owners 24 hours a day, seven days a </a:t>
            </a:r>
            <a:r>
              <a:rPr lang="en-NZ" altLang="zh-TW" sz="2800" dirty="0" smtClean="0"/>
              <a:t>week.</a:t>
            </a:r>
            <a:endParaRPr lang="en-NZ" altLang="zh-TW" sz="2800" dirty="0"/>
          </a:p>
        </p:txBody>
      </p:sp>
    </p:spTree>
    <p:extLst>
      <p:ext uri="{BB962C8B-B14F-4D97-AF65-F5344CB8AC3E}">
        <p14:creationId xmlns:p14="http://schemas.microsoft.com/office/powerpoint/2010/main" val="65586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NZ" smtClean="0"/>
              <a:t>What we do . . .</a:t>
            </a:r>
            <a:endParaRPr lang="en-NZ" dirty="0"/>
          </a:p>
        </p:txBody>
      </p:sp>
      <p:pic>
        <p:nvPicPr>
          <p:cNvPr id="7" name="Picture Placeholder 12"/>
          <p:cNvPicPr>
            <a:picLocks noChangeAspect="1"/>
          </p:cNvPicPr>
          <p:nvPr/>
        </p:nvPicPr>
        <p:blipFill rotWithShape="1">
          <a:blip r:embed="rId2" cstate="print">
            <a:extLst>
              <a:ext uri="{28A0092B-C50C-407E-A947-70E740481C1C}">
                <a14:useLocalDpi xmlns:a14="http://schemas.microsoft.com/office/drawing/2010/main" val="0"/>
              </a:ext>
            </a:extLst>
          </a:blip>
          <a:srcRect l="338" t="17436" r="1980" b="9104"/>
          <a:stretch/>
        </p:blipFill>
        <p:spPr>
          <a:xfrm>
            <a:off x="0" y="-99392"/>
            <a:ext cx="9144000" cy="5157392"/>
          </a:xfrm>
          <a:prstGeom prst="rect">
            <a:avLst/>
          </a:prstGeom>
        </p:spPr>
      </p:pic>
    </p:spTree>
    <p:extLst>
      <p:ext uri="{BB962C8B-B14F-4D97-AF65-F5344CB8AC3E}">
        <p14:creationId xmlns:p14="http://schemas.microsoft.com/office/powerpoint/2010/main" val="4292487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48679"/>
            <a:ext cx="7886700" cy="864195"/>
          </a:xfrm>
        </p:spPr>
        <p:txBody>
          <a:bodyPr>
            <a:normAutofit fontScale="90000"/>
          </a:bodyPr>
          <a:lstStyle/>
          <a:p>
            <a:r>
              <a:rPr lang="en-NZ" dirty="0" smtClean="0"/>
              <a:t>Encourage the humane treatment of all animals and prevent cruelty being inflicted upon them</a:t>
            </a:r>
            <a:endParaRPr lang="en-NZ" dirty="0"/>
          </a:p>
        </p:txBody>
      </p:sp>
      <p:sp>
        <p:nvSpPr>
          <p:cNvPr id="3" name="Content Placeholder 2"/>
          <p:cNvSpPr>
            <a:spLocks noGrp="1"/>
          </p:cNvSpPr>
          <p:nvPr>
            <p:ph idx="1"/>
          </p:nvPr>
        </p:nvSpPr>
        <p:spPr>
          <a:xfrm>
            <a:off x="4572000" y="1848109"/>
            <a:ext cx="4299520" cy="1368153"/>
          </a:xfrm>
        </p:spPr>
        <p:txBody>
          <a:bodyPr>
            <a:normAutofit/>
          </a:bodyPr>
          <a:lstStyle/>
          <a:p>
            <a:pPr lvl="0"/>
            <a:r>
              <a:rPr lang="en-NZ" sz="2400" b="1" dirty="0" smtClean="0">
                <a:solidFill>
                  <a:srgbClr val="0070BB"/>
                </a:solidFill>
              </a:rPr>
              <a:t>SPCA</a:t>
            </a:r>
            <a:r>
              <a:rPr lang="en-NZ" sz="2400" dirty="0" smtClean="0"/>
              <a:t> educates and encourages better treatment of animals</a:t>
            </a:r>
          </a:p>
        </p:txBody>
      </p:sp>
      <p:pic>
        <p:nvPicPr>
          <p:cNvPr id="1026" name="Picture 2" descr="Eve – before and after"/>
          <p:cNvPicPr>
            <a:picLocks noChangeAspect="1" noChangeArrowheads="1"/>
          </p:cNvPicPr>
          <p:nvPr/>
        </p:nvPicPr>
        <p:blipFill rotWithShape="1">
          <a:blip r:embed="rId2">
            <a:extLst>
              <a:ext uri="{28A0092B-C50C-407E-A947-70E740481C1C}">
                <a14:useLocalDpi xmlns:a14="http://schemas.microsoft.com/office/drawing/2010/main" val="0"/>
              </a:ext>
            </a:extLst>
          </a:blip>
          <a:srcRect l="450" t="8483" r="3340" b="57166"/>
          <a:stretch/>
        </p:blipFill>
        <p:spPr bwMode="auto">
          <a:xfrm>
            <a:off x="628650" y="1844824"/>
            <a:ext cx="3655318" cy="2027710"/>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572000" y="3000238"/>
            <a:ext cx="4299520" cy="15841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rgbClr val="0070C0"/>
              </a:buClr>
              <a:buSzPct val="200000"/>
              <a:buFont typeface="Arial" pitchFamily="34" charset="0"/>
              <a:buNone/>
            </a:pPr>
            <a:r>
              <a:rPr lang="en-NZ" b="1" dirty="0" smtClean="0">
                <a:solidFill>
                  <a:srgbClr val="0070C0"/>
                </a:solidFill>
                <a:latin typeface="+mn-lt"/>
                <a:cs typeface="+mn-cs"/>
              </a:rPr>
              <a:t>SPCA </a:t>
            </a:r>
            <a:r>
              <a:rPr lang="en-NZ" dirty="0" smtClean="0">
                <a:solidFill>
                  <a:prstClr val="black"/>
                </a:solidFill>
                <a:latin typeface="+mn-lt"/>
                <a:cs typeface="+mn-cs"/>
              </a:rPr>
              <a:t>provides shelter, care and a fresh start for sick, injured and unwanted animals</a:t>
            </a:r>
          </a:p>
        </p:txBody>
      </p:sp>
      <p:sp>
        <p:nvSpPr>
          <p:cNvPr id="6" name="Content Placeholder 2"/>
          <p:cNvSpPr txBox="1">
            <a:spLocks/>
          </p:cNvSpPr>
          <p:nvPr/>
        </p:nvSpPr>
        <p:spPr>
          <a:xfrm>
            <a:off x="4572001" y="4656422"/>
            <a:ext cx="4299520" cy="15733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rgbClr val="0070C0"/>
              </a:buClr>
              <a:buSzPct val="200000"/>
              <a:buFont typeface="Arial" pitchFamily="34" charset="0"/>
              <a:buNone/>
            </a:pPr>
            <a:r>
              <a:rPr lang="en-NZ" b="1" dirty="0" smtClean="0">
                <a:solidFill>
                  <a:srgbClr val="0070C0"/>
                </a:solidFill>
                <a:latin typeface="+mn-lt"/>
                <a:cs typeface="+mn-cs"/>
              </a:rPr>
              <a:t>SPCA </a:t>
            </a:r>
            <a:r>
              <a:rPr lang="en-NZ" dirty="0" smtClean="0">
                <a:solidFill>
                  <a:prstClr val="black"/>
                </a:solidFill>
                <a:latin typeface="+mn-lt"/>
                <a:cs typeface="+mn-cs"/>
              </a:rPr>
              <a:t>enforces The Animal Welfare Act 1999 to protect animals</a:t>
            </a:r>
            <a:endParaRPr lang="en-NZ" dirty="0" smtClean="0">
              <a:latin typeface="+mn-lt"/>
            </a:endParaRPr>
          </a:p>
        </p:txBody>
      </p:sp>
      <p:pic>
        <p:nvPicPr>
          <p:cNvPr id="9" name="Picture 2" descr="Eve – before and after"/>
          <p:cNvPicPr>
            <a:picLocks noChangeAspect="1" noChangeArrowheads="1"/>
          </p:cNvPicPr>
          <p:nvPr/>
        </p:nvPicPr>
        <p:blipFill rotWithShape="1">
          <a:blip r:embed="rId2">
            <a:extLst>
              <a:ext uri="{28A0092B-C50C-407E-A947-70E740481C1C}">
                <a14:useLocalDpi xmlns:a14="http://schemas.microsoft.com/office/drawing/2010/main" val="0"/>
              </a:ext>
            </a:extLst>
          </a:blip>
          <a:srcRect l="2335" t="57076" r="1886" b="14993"/>
          <a:stretch/>
        </p:blipFill>
        <p:spPr bwMode="auto">
          <a:xfrm>
            <a:off x="628650" y="4008350"/>
            <a:ext cx="3655318" cy="1656184"/>
          </a:xfrm>
          <a:prstGeom prst="round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28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1" nodeType="clickEffect">
                                  <p:stCondLst>
                                    <p:cond delay="0"/>
                                  </p:stCondLst>
                                  <p:childTnLst>
                                    <p:animEffect transition="out" filter="fade">
                                      <p:cBhvr>
                                        <p:cTn id="16" dur="500" tmFilter="0, 0; .2, .5; .8, .5; 1, 0"/>
                                        <p:tgtEl>
                                          <p:spTgt spid="3">
                                            <p:txEl>
                                              <p:pRg st="0" end="0"/>
                                            </p:txEl>
                                          </p:spTgt>
                                        </p:tgtEl>
                                      </p:cBhvr>
                                    </p:animEffect>
                                    <p:animScale>
                                      <p:cBhvr>
                                        <p:cTn id="17" dur="250" autoRev="1" fill="hold"/>
                                        <p:tgtEl>
                                          <p:spTgt spid="3">
                                            <p:txEl>
                                              <p:pRg st="0" end="0"/>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grpId="1" nodeType="clickEffect">
                                  <p:stCondLst>
                                    <p:cond delay="0"/>
                                  </p:stCondLst>
                                  <p:childTnLst>
                                    <p:animEffect transition="out" filter="fade">
                                      <p:cBhvr>
                                        <p:cTn id="27" dur="500" tmFilter="0, 0; .2, .5; .8, .5; 1, 0"/>
                                        <p:tgtEl>
                                          <p:spTgt spid="5"/>
                                        </p:tgtEl>
                                      </p:cBhvr>
                                    </p:animEffect>
                                    <p:animScale>
                                      <p:cBhvr>
                                        <p:cTn id="28" dur="250" autoRev="1" fill="hold"/>
                                        <p:tgtEl>
                                          <p:spTgt spid="5"/>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grpId="1" nodeType="clickEffect">
                                  <p:stCondLst>
                                    <p:cond delay="0"/>
                                  </p:stCondLst>
                                  <p:childTnLst>
                                    <p:animEffect transition="out" filter="fade">
                                      <p:cBhvr>
                                        <p:cTn id="38" dur="500" tmFilter="0, 0; .2, .5; .8, .5; 1, 0"/>
                                        <p:tgtEl>
                                          <p:spTgt spid="6"/>
                                        </p:tgtEl>
                                      </p:cBhvr>
                                    </p:animEffect>
                                    <p:animScale>
                                      <p:cBhvr>
                                        <p:cTn id="39"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3" grpId="1" build="p"/>
      <p:bldP spid="5" grpId="0"/>
      <p:bldP spid="5" grpId="1"/>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263673"/>
          </a:xfrm>
        </p:spPr>
        <p:txBody>
          <a:bodyPr>
            <a:normAutofit fontScale="90000"/>
          </a:bodyPr>
          <a:lstStyle/>
          <a:p>
            <a:r>
              <a:rPr lang="en-NZ" dirty="0" smtClean="0"/>
              <a:t>Encourage the humane treatment of all animals and prevent cruelty being inflicted upon them</a:t>
            </a:r>
            <a:endParaRPr lang="en-NZ" dirty="0"/>
          </a:p>
        </p:txBody>
      </p:sp>
      <p:pic>
        <p:nvPicPr>
          <p:cNvPr id="3074" name="Picture 2" descr="K:\PHOTOGRAPHY\Annual Report\Nix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0" t="15647" r="3340" b="15344"/>
          <a:stretch/>
        </p:blipFill>
        <p:spPr bwMode="auto">
          <a:xfrm>
            <a:off x="628650" y="1944455"/>
            <a:ext cx="3655318" cy="3932818"/>
          </a:xfrm>
          <a:prstGeom prst="roundRect">
            <a:avLst/>
          </a:prstGeom>
          <a:noFill/>
          <a:ln>
            <a:noFill/>
          </a:ln>
          <a:extLst/>
        </p:spPr>
      </p:pic>
      <p:sp>
        <p:nvSpPr>
          <p:cNvPr id="7" name="Content Placeholder 2"/>
          <p:cNvSpPr txBox="1">
            <a:spLocks/>
          </p:cNvSpPr>
          <p:nvPr/>
        </p:nvSpPr>
        <p:spPr>
          <a:xfrm>
            <a:off x="4572000" y="1944455"/>
            <a:ext cx="4320480" cy="3932818"/>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NZ" altLang="zh-TW" sz="2600" b="1" dirty="0">
                <a:solidFill>
                  <a:srgbClr val="0070BB"/>
                </a:solidFill>
                <a:latin typeface="+mn-lt"/>
              </a:rPr>
              <a:t>SPCA</a:t>
            </a:r>
            <a:r>
              <a:rPr lang="en-NZ" altLang="zh-TW" sz="2600" dirty="0">
                <a:latin typeface="+mn-lt"/>
              </a:rPr>
              <a:t> rescues thousands of animals every year from harmful situations, attends dozens of animal emergencies, and investigates thousands of complaints about animal cruelty.</a:t>
            </a:r>
          </a:p>
        </p:txBody>
      </p:sp>
    </p:spTree>
    <p:extLst>
      <p:ext uri="{BB962C8B-B14F-4D97-AF65-F5344CB8AC3E}">
        <p14:creationId xmlns:p14="http://schemas.microsoft.com/office/powerpoint/2010/main" val="292724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1"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NZ" smtClean="0"/>
              <a:t>Why do animals come to the SPCA?</a:t>
            </a:r>
            <a:endParaRPr lang="en-NZ" dirty="0"/>
          </a:p>
        </p:txBody>
      </p:sp>
      <p:pic>
        <p:nvPicPr>
          <p:cNvPr id="8194" name="Picture 2" descr="K:\PHOTOGRAPHY\Annual Report images\20130215_93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7" t="5033" r="1887" b="22013"/>
          <a:stretch/>
        </p:blipFill>
        <p:spPr bwMode="auto">
          <a:xfrm>
            <a:off x="611188" y="1408035"/>
            <a:ext cx="3672780" cy="4176365"/>
          </a:xfrm>
          <a:prstGeom prst="roundRect">
            <a:avLst/>
          </a:prstGeom>
          <a:noFill/>
          <a:ln>
            <a:noFill/>
          </a:ln>
          <a:extLst/>
        </p:spPr>
      </p:pic>
      <p:sp>
        <p:nvSpPr>
          <p:cNvPr id="14" name="Text Box 9"/>
          <p:cNvSpPr txBox="1">
            <a:spLocks noChangeArrowheads="1"/>
          </p:cNvSpPr>
          <p:nvPr/>
        </p:nvSpPr>
        <p:spPr bwMode="auto">
          <a:xfrm>
            <a:off x="4572000" y="1511058"/>
            <a:ext cx="489905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spAutoFit/>
          </a:bodyPr>
          <a:lstStyle>
            <a:lvl1pPr marL="342900" indent="-342900" algn="l" defTabSz="914400" rtl="0" eaLnBrk="0" latinLnBrk="0" hangingPunct="0">
              <a:spcBef>
                <a:spcPct val="20000"/>
              </a:spcBef>
              <a:buFont typeface="Arial" pitchFamily="34" charset="0"/>
              <a:buChar char="•"/>
              <a:defRPr sz="2400" kern="1200">
                <a:solidFill>
                  <a:schemeClr val="tx1"/>
                </a:solidFill>
                <a:latin typeface="Arial" charset="0"/>
                <a:ea typeface="+mn-ea"/>
                <a:cs typeface="Arial" pitchFamily="34" charset="0"/>
              </a:defRPr>
            </a:lvl1pPr>
            <a:lvl2pPr marL="742950" indent="-285750" algn="l" defTabSz="914400" rtl="0" eaLnBrk="0" latinLnBrk="0" hangingPunct="0">
              <a:spcBef>
                <a:spcPct val="20000"/>
              </a:spcBef>
              <a:buFont typeface="Arial" pitchFamily="34" charset="0"/>
              <a:buChar char="–"/>
              <a:defRPr sz="2400" kern="1200">
                <a:solidFill>
                  <a:schemeClr val="tx1"/>
                </a:solidFill>
                <a:latin typeface="Arial" charset="0"/>
                <a:ea typeface="+mn-ea"/>
                <a:cs typeface="Arial" pitchFamily="34" charset="0"/>
              </a:defRPr>
            </a:lvl2pPr>
            <a:lvl3pPr marL="1143000" indent="-228600" algn="l" defTabSz="914400" rtl="0" eaLnBrk="0" latinLnBrk="0" hangingPunct="0">
              <a:spcBef>
                <a:spcPct val="20000"/>
              </a:spcBef>
              <a:buFont typeface="Arial" pitchFamily="34" charset="0"/>
              <a:buChar char="•"/>
              <a:defRPr sz="2400" kern="1200">
                <a:solidFill>
                  <a:schemeClr val="tx1"/>
                </a:solidFill>
                <a:latin typeface="Arial" charset="0"/>
                <a:ea typeface="+mn-ea"/>
                <a:cs typeface="Arial" pitchFamily="34" charset="0"/>
              </a:defRPr>
            </a:lvl3pPr>
            <a:lvl4pPr marL="1600200" indent="-228600" algn="l" defTabSz="914400" rtl="0" eaLnBrk="0" latinLnBrk="0" hangingPunct="0">
              <a:spcBef>
                <a:spcPct val="20000"/>
              </a:spcBef>
              <a:buFont typeface="Arial" pitchFamily="34" charset="0"/>
              <a:buChar char="–"/>
              <a:defRPr sz="2400" kern="1200">
                <a:solidFill>
                  <a:schemeClr val="tx1"/>
                </a:solidFill>
                <a:latin typeface="Arial" charset="0"/>
                <a:ea typeface="+mn-ea"/>
                <a:cs typeface="Arial" pitchFamily="34" charset="0"/>
              </a:defRPr>
            </a:lvl4pPr>
            <a:lvl5pPr marL="2057400" indent="-228600" algn="l" defTabSz="914400" rtl="0" eaLnBrk="0" latinLnBrk="0" hangingPunct="0">
              <a:spcBef>
                <a:spcPct val="20000"/>
              </a:spcBef>
              <a:buFont typeface="Arial" pitchFamily="34" charset="0"/>
              <a:buChar char="»"/>
              <a:defRPr sz="2400" kern="1200">
                <a:solidFill>
                  <a:schemeClr val="tx1"/>
                </a:solidFill>
                <a:latin typeface="Arial" charset="0"/>
                <a:ea typeface="+mn-ea"/>
                <a:cs typeface="Arial" pitchFamily="34" charset="0"/>
              </a:defRPr>
            </a:lvl5pPr>
            <a:lvl6pPr marL="2514600" indent="-228600" algn="l" defTabSz="914400" rtl="0" eaLnBrk="0" fontAlgn="base" latinLnBrk="0" hangingPunct="0">
              <a:spcBef>
                <a:spcPct val="0"/>
              </a:spcBef>
              <a:spcAft>
                <a:spcPct val="0"/>
              </a:spcAft>
              <a:buFont typeface="Arial" pitchFamily="34" charset="0"/>
              <a:buChar char="•"/>
              <a:defRPr sz="20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buFont typeface="Arial" pitchFamily="34" charset="0"/>
              <a:buChar char="•"/>
              <a:defRPr sz="20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buFont typeface="Arial" pitchFamily="34" charset="0"/>
              <a:buChar char="•"/>
              <a:defRPr sz="20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buFont typeface="Arial" pitchFamily="34" charset="0"/>
              <a:buChar char="•"/>
              <a:defRPr sz="2000" kern="1200">
                <a:solidFill>
                  <a:schemeClr val="tx1"/>
                </a:solidFill>
                <a:latin typeface="Arial" charset="0"/>
                <a:ea typeface="+mn-ea"/>
                <a:cs typeface="+mn-cs"/>
              </a:defRPr>
            </a:lvl9pPr>
          </a:lstStyle>
          <a:p>
            <a:pPr eaLnBrk="1" hangingPunct="1">
              <a:buClr>
                <a:srgbClr val="F38C00"/>
              </a:buClr>
              <a:buSzPct val="150000"/>
            </a:pPr>
            <a:r>
              <a:rPr lang="en-US" sz="2800" dirty="0" smtClean="0">
                <a:solidFill>
                  <a:prstClr val="black"/>
                </a:solidFill>
                <a:latin typeface="+mn-lt"/>
                <a:cs typeface="+mn-cs"/>
              </a:rPr>
              <a:t>Sick</a:t>
            </a:r>
          </a:p>
          <a:p>
            <a:pPr eaLnBrk="1" hangingPunct="1">
              <a:buClr>
                <a:srgbClr val="F38C00"/>
              </a:buClr>
              <a:buSzPct val="150000"/>
            </a:pPr>
            <a:r>
              <a:rPr lang="en-NZ" sz="2800" dirty="0" smtClean="0">
                <a:solidFill>
                  <a:prstClr val="black"/>
                </a:solidFill>
                <a:latin typeface="+mn-lt"/>
                <a:cs typeface="+mn-cs"/>
              </a:rPr>
              <a:t>Abandoned</a:t>
            </a:r>
          </a:p>
          <a:p>
            <a:pPr eaLnBrk="1" hangingPunct="1">
              <a:buClr>
                <a:srgbClr val="F38C00"/>
              </a:buClr>
              <a:buSzPct val="150000"/>
            </a:pPr>
            <a:r>
              <a:rPr lang="en-NZ" sz="2800" dirty="0" smtClean="0">
                <a:solidFill>
                  <a:prstClr val="black"/>
                </a:solidFill>
                <a:latin typeface="+mn-lt"/>
                <a:cs typeface="+mn-cs"/>
              </a:rPr>
              <a:t>Injured</a:t>
            </a:r>
          </a:p>
          <a:p>
            <a:pPr eaLnBrk="1" hangingPunct="1">
              <a:buClr>
                <a:srgbClr val="F38C00"/>
              </a:buClr>
              <a:buSzPct val="150000"/>
            </a:pPr>
            <a:r>
              <a:rPr lang="en-NZ" sz="2800" dirty="0" smtClean="0">
                <a:solidFill>
                  <a:prstClr val="black"/>
                </a:solidFill>
                <a:latin typeface="+mn-lt"/>
                <a:cs typeface="+mn-cs"/>
              </a:rPr>
              <a:t>Lost</a:t>
            </a:r>
          </a:p>
          <a:p>
            <a:pPr eaLnBrk="1" hangingPunct="1">
              <a:buClr>
                <a:srgbClr val="F38C00"/>
              </a:buClr>
              <a:buSzPct val="150000"/>
            </a:pPr>
            <a:r>
              <a:rPr lang="en-NZ" sz="2800" dirty="0" smtClean="0">
                <a:solidFill>
                  <a:prstClr val="black"/>
                </a:solidFill>
                <a:latin typeface="+mn-lt"/>
                <a:cs typeface="+mn-cs"/>
              </a:rPr>
              <a:t>People were cruel to them</a:t>
            </a:r>
          </a:p>
          <a:p>
            <a:pPr eaLnBrk="1" hangingPunct="1">
              <a:buClr>
                <a:srgbClr val="F38C00"/>
              </a:buClr>
              <a:buSzPct val="150000"/>
            </a:pPr>
            <a:r>
              <a:rPr lang="en-NZ" sz="2800" dirty="0" smtClean="0">
                <a:solidFill>
                  <a:prstClr val="black"/>
                </a:solidFill>
                <a:latin typeface="+mn-lt"/>
                <a:cs typeface="+mn-cs"/>
              </a:rPr>
              <a:t>They no longer have a home</a:t>
            </a:r>
            <a:endParaRPr lang="en-US" sz="2800" dirty="0" smtClean="0">
              <a:solidFill>
                <a:prstClr val="black"/>
              </a:solidFill>
              <a:latin typeface="+mn-lt"/>
              <a:cs typeface="+mn-cs"/>
            </a:endParaRPr>
          </a:p>
        </p:txBody>
      </p:sp>
    </p:spTree>
    <p:extLst>
      <p:ext uri="{BB962C8B-B14F-4D97-AF65-F5344CB8AC3E}">
        <p14:creationId xmlns:p14="http://schemas.microsoft.com/office/powerpoint/2010/main" val="59107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down)">
                                      <p:cBhvr>
                                        <p:cTn id="25" dur="580">
                                          <p:stCondLst>
                                            <p:cond delay="0"/>
                                          </p:stCondLst>
                                        </p:cTn>
                                        <p:tgtEl>
                                          <p:spTgt spid="14">
                                            <p:txEl>
                                              <p:pRg st="1" end="1"/>
                                            </p:txEl>
                                          </p:spTgt>
                                        </p:tgtEl>
                                      </p:cBhvr>
                                    </p:animEffect>
                                    <p:anim calcmode="lin" valueType="num">
                                      <p:cBhvr>
                                        <p:cTn id="26" dur="1822" tmFilter="0,0; 0.14,0.36; 0.43,0.73; 0.71,0.91; 1.0,1.0">
                                          <p:stCondLst>
                                            <p:cond delay="0"/>
                                          </p:stCondLst>
                                        </p:cTn>
                                        <p:tgtEl>
                                          <p:spTgt spid="1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xEl>
                                              <p:pRg st="1" end="1"/>
                                            </p:txEl>
                                          </p:spTgt>
                                        </p:tgtEl>
                                      </p:cBhvr>
                                      <p:to x="100000" y="60000"/>
                                    </p:animScale>
                                    <p:animScale>
                                      <p:cBhvr>
                                        <p:cTn id="32" dur="166" decel="50000">
                                          <p:stCondLst>
                                            <p:cond delay="676"/>
                                          </p:stCondLst>
                                        </p:cTn>
                                        <p:tgtEl>
                                          <p:spTgt spid="14">
                                            <p:txEl>
                                              <p:pRg st="1" end="1"/>
                                            </p:txEl>
                                          </p:spTgt>
                                        </p:tgtEl>
                                      </p:cBhvr>
                                      <p:to x="100000" y="100000"/>
                                    </p:animScale>
                                    <p:animScale>
                                      <p:cBhvr>
                                        <p:cTn id="33" dur="26">
                                          <p:stCondLst>
                                            <p:cond delay="1312"/>
                                          </p:stCondLst>
                                        </p:cTn>
                                        <p:tgtEl>
                                          <p:spTgt spid="14">
                                            <p:txEl>
                                              <p:pRg st="1" end="1"/>
                                            </p:txEl>
                                          </p:spTgt>
                                        </p:tgtEl>
                                      </p:cBhvr>
                                      <p:to x="100000" y="80000"/>
                                    </p:animScale>
                                    <p:animScale>
                                      <p:cBhvr>
                                        <p:cTn id="34" dur="166" decel="50000">
                                          <p:stCondLst>
                                            <p:cond delay="1338"/>
                                          </p:stCondLst>
                                        </p:cTn>
                                        <p:tgtEl>
                                          <p:spTgt spid="14">
                                            <p:txEl>
                                              <p:pRg st="1" end="1"/>
                                            </p:txEl>
                                          </p:spTgt>
                                        </p:tgtEl>
                                      </p:cBhvr>
                                      <p:to x="100000" y="100000"/>
                                    </p:animScale>
                                    <p:animScale>
                                      <p:cBhvr>
                                        <p:cTn id="35" dur="26">
                                          <p:stCondLst>
                                            <p:cond delay="1642"/>
                                          </p:stCondLst>
                                        </p:cTn>
                                        <p:tgtEl>
                                          <p:spTgt spid="14">
                                            <p:txEl>
                                              <p:pRg st="1" end="1"/>
                                            </p:txEl>
                                          </p:spTgt>
                                        </p:tgtEl>
                                      </p:cBhvr>
                                      <p:to x="100000" y="90000"/>
                                    </p:animScale>
                                    <p:animScale>
                                      <p:cBhvr>
                                        <p:cTn id="36" dur="166" decel="50000">
                                          <p:stCondLst>
                                            <p:cond delay="1668"/>
                                          </p:stCondLst>
                                        </p:cTn>
                                        <p:tgtEl>
                                          <p:spTgt spid="14">
                                            <p:txEl>
                                              <p:pRg st="1" end="1"/>
                                            </p:txEl>
                                          </p:spTgt>
                                        </p:tgtEl>
                                      </p:cBhvr>
                                      <p:to x="100000" y="100000"/>
                                    </p:animScale>
                                    <p:animScale>
                                      <p:cBhvr>
                                        <p:cTn id="37" dur="26">
                                          <p:stCondLst>
                                            <p:cond delay="1808"/>
                                          </p:stCondLst>
                                        </p:cTn>
                                        <p:tgtEl>
                                          <p:spTgt spid="14">
                                            <p:txEl>
                                              <p:pRg st="1" end="1"/>
                                            </p:txEl>
                                          </p:spTgt>
                                        </p:tgtEl>
                                      </p:cBhvr>
                                      <p:to x="100000" y="95000"/>
                                    </p:animScale>
                                    <p:animScale>
                                      <p:cBhvr>
                                        <p:cTn id="38" dur="166" decel="50000">
                                          <p:stCondLst>
                                            <p:cond delay="1834"/>
                                          </p:stCondLst>
                                        </p:cTn>
                                        <p:tgtEl>
                                          <p:spTgt spid="14">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animEffect transition="in" filter="wipe(down)">
                                      <p:cBhvr>
                                        <p:cTn id="43" dur="580">
                                          <p:stCondLst>
                                            <p:cond delay="0"/>
                                          </p:stCondLst>
                                        </p:cTn>
                                        <p:tgtEl>
                                          <p:spTgt spid="14">
                                            <p:txEl>
                                              <p:pRg st="2" end="2"/>
                                            </p:txEl>
                                          </p:spTgt>
                                        </p:tgtEl>
                                      </p:cBhvr>
                                    </p:animEffect>
                                    <p:anim calcmode="lin" valueType="num">
                                      <p:cBhvr>
                                        <p:cTn id="44" dur="1822" tmFilter="0,0; 0.14,0.36; 0.43,0.73; 0.71,0.91; 1.0,1.0">
                                          <p:stCondLst>
                                            <p:cond delay="0"/>
                                          </p:stCondLst>
                                        </p:cTn>
                                        <p:tgtEl>
                                          <p:spTgt spid="14">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4">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4">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4">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4">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4">
                                            <p:txEl>
                                              <p:pRg st="2" end="2"/>
                                            </p:txEl>
                                          </p:spTgt>
                                        </p:tgtEl>
                                      </p:cBhvr>
                                      <p:to x="100000" y="60000"/>
                                    </p:animScale>
                                    <p:animScale>
                                      <p:cBhvr>
                                        <p:cTn id="50" dur="166" decel="50000">
                                          <p:stCondLst>
                                            <p:cond delay="676"/>
                                          </p:stCondLst>
                                        </p:cTn>
                                        <p:tgtEl>
                                          <p:spTgt spid="14">
                                            <p:txEl>
                                              <p:pRg st="2" end="2"/>
                                            </p:txEl>
                                          </p:spTgt>
                                        </p:tgtEl>
                                      </p:cBhvr>
                                      <p:to x="100000" y="100000"/>
                                    </p:animScale>
                                    <p:animScale>
                                      <p:cBhvr>
                                        <p:cTn id="51" dur="26">
                                          <p:stCondLst>
                                            <p:cond delay="1312"/>
                                          </p:stCondLst>
                                        </p:cTn>
                                        <p:tgtEl>
                                          <p:spTgt spid="14">
                                            <p:txEl>
                                              <p:pRg st="2" end="2"/>
                                            </p:txEl>
                                          </p:spTgt>
                                        </p:tgtEl>
                                      </p:cBhvr>
                                      <p:to x="100000" y="80000"/>
                                    </p:animScale>
                                    <p:animScale>
                                      <p:cBhvr>
                                        <p:cTn id="52" dur="166" decel="50000">
                                          <p:stCondLst>
                                            <p:cond delay="1338"/>
                                          </p:stCondLst>
                                        </p:cTn>
                                        <p:tgtEl>
                                          <p:spTgt spid="14">
                                            <p:txEl>
                                              <p:pRg st="2" end="2"/>
                                            </p:txEl>
                                          </p:spTgt>
                                        </p:tgtEl>
                                      </p:cBhvr>
                                      <p:to x="100000" y="100000"/>
                                    </p:animScale>
                                    <p:animScale>
                                      <p:cBhvr>
                                        <p:cTn id="53" dur="26">
                                          <p:stCondLst>
                                            <p:cond delay="1642"/>
                                          </p:stCondLst>
                                        </p:cTn>
                                        <p:tgtEl>
                                          <p:spTgt spid="14">
                                            <p:txEl>
                                              <p:pRg st="2" end="2"/>
                                            </p:txEl>
                                          </p:spTgt>
                                        </p:tgtEl>
                                      </p:cBhvr>
                                      <p:to x="100000" y="90000"/>
                                    </p:animScale>
                                    <p:animScale>
                                      <p:cBhvr>
                                        <p:cTn id="54" dur="166" decel="50000">
                                          <p:stCondLst>
                                            <p:cond delay="1668"/>
                                          </p:stCondLst>
                                        </p:cTn>
                                        <p:tgtEl>
                                          <p:spTgt spid="14">
                                            <p:txEl>
                                              <p:pRg st="2" end="2"/>
                                            </p:txEl>
                                          </p:spTgt>
                                        </p:tgtEl>
                                      </p:cBhvr>
                                      <p:to x="100000" y="100000"/>
                                    </p:animScale>
                                    <p:animScale>
                                      <p:cBhvr>
                                        <p:cTn id="55" dur="26">
                                          <p:stCondLst>
                                            <p:cond delay="1808"/>
                                          </p:stCondLst>
                                        </p:cTn>
                                        <p:tgtEl>
                                          <p:spTgt spid="14">
                                            <p:txEl>
                                              <p:pRg st="2" end="2"/>
                                            </p:txEl>
                                          </p:spTgt>
                                        </p:tgtEl>
                                      </p:cBhvr>
                                      <p:to x="100000" y="95000"/>
                                    </p:animScale>
                                    <p:animScale>
                                      <p:cBhvr>
                                        <p:cTn id="56" dur="166" decel="50000">
                                          <p:stCondLst>
                                            <p:cond delay="1834"/>
                                          </p:stCondLst>
                                        </p:cTn>
                                        <p:tgtEl>
                                          <p:spTgt spid="14">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animEffect transition="in" filter="wipe(down)">
                                      <p:cBhvr>
                                        <p:cTn id="61" dur="580">
                                          <p:stCondLst>
                                            <p:cond delay="0"/>
                                          </p:stCondLst>
                                        </p:cTn>
                                        <p:tgtEl>
                                          <p:spTgt spid="14">
                                            <p:txEl>
                                              <p:pRg st="3" end="3"/>
                                            </p:txEl>
                                          </p:spTgt>
                                        </p:tgtEl>
                                      </p:cBhvr>
                                    </p:animEffect>
                                    <p:anim calcmode="lin" valueType="num">
                                      <p:cBhvr>
                                        <p:cTn id="62" dur="1822" tmFilter="0,0; 0.14,0.36; 0.43,0.73; 0.71,0.91; 1.0,1.0">
                                          <p:stCondLst>
                                            <p:cond delay="0"/>
                                          </p:stCondLst>
                                        </p:cTn>
                                        <p:tgtEl>
                                          <p:spTgt spid="14">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4">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4">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4">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4">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14">
                                            <p:txEl>
                                              <p:pRg st="3" end="3"/>
                                            </p:txEl>
                                          </p:spTgt>
                                        </p:tgtEl>
                                      </p:cBhvr>
                                      <p:to x="100000" y="60000"/>
                                    </p:animScale>
                                    <p:animScale>
                                      <p:cBhvr>
                                        <p:cTn id="68" dur="166" decel="50000">
                                          <p:stCondLst>
                                            <p:cond delay="676"/>
                                          </p:stCondLst>
                                        </p:cTn>
                                        <p:tgtEl>
                                          <p:spTgt spid="14">
                                            <p:txEl>
                                              <p:pRg st="3" end="3"/>
                                            </p:txEl>
                                          </p:spTgt>
                                        </p:tgtEl>
                                      </p:cBhvr>
                                      <p:to x="100000" y="100000"/>
                                    </p:animScale>
                                    <p:animScale>
                                      <p:cBhvr>
                                        <p:cTn id="69" dur="26">
                                          <p:stCondLst>
                                            <p:cond delay="1312"/>
                                          </p:stCondLst>
                                        </p:cTn>
                                        <p:tgtEl>
                                          <p:spTgt spid="14">
                                            <p:txEl>
                                              <p:pRg st="3" end="3"/>
                                            </p:txEl>
                                          </p:spTgt>
                                        </p:tgtEl>
                                      </p:cBhvr>
                                      <p:to x="100000" y="80000"/>
                                    </p:animScale>
                                    <p:animScale>
                                      <p:cBhvr>
                                        <p:cTn id="70" dur="166" decel="50000">
                                          <p:stCondLst>
                                            <p:cond delay="1338"/>
                                          </p:stCondLst>
                                        </p:cTn>
                                        <p:tgtEl>
                                          <p:spTgt spid="14">
                                            <p:txEl>
                                              <p:pRg st="3" end="3"/>
                                            </p:txEl>
                                          </p:spTgt>
                                        </p:tgtEl>
                                      </p:cBhvr>
                                      <p:to x="100000" y="100000"/>
                                    </p:animScale>
                                    <p:animScale>
                                      <p:cBhvr>
                                        <p:cTn id="71" dur="26">
                                          <p:stCondLst>
                                            <p:cond delay="1642"/>
                                          </p:stCondLst>
                                        </p:cTn>
                                        <p:tgtEl>
                                          <p:spTgt spid="14">
                                            <p:txEl>
                                              <p:pRg st="3" end="3"/>
                                            </p:txEl>
                                          </p:spTgt>
                                        </p:tgtEl>
                                      </p:cBhvr>
                                      <p:to x="100000" y="90000"/>
                                    </p:animScale>
                                    <p:animScale>
                                      <p:cBhvr>
                                        <p:cTn id="72" dur="166" decel="50000">
                                          <p:stCondLst>
                                            <p:cond delay="1668"/>
                                          </p:stCondLst>
                                        </p:cTn>
                                        <p:tgtEl>
                                          <p:spTgt spid="14">
                                            <p:txEl>
                                              <p:pRg st="3" end="3"/>
                                            </p:txEl>
                                          </p:spTgt>
                                        </p:tgtEl>
                                      </p:cBhvr>
                                      <p:to x="100000" y="100000"/>
                                    </p:animScale>
                                    <p:animScale>
                                      <p:cBhvr>
                                        <p:cTn id="73" dur="26">
                                          <p:stCondLst>
                                            <p:cond delay="1808"/>
                                          </p:stCondLst>
                                        </p:cTn>
                                        <p:tgtEl>
                                          <p:spTgt spid="14">
                                            <p:txEl>
                                              <p:pRg st="3" end="3"/>
                                            </p:txEl>
                                          </p:spTgt>
                                        </p:tgtEl>
                                      </p:cBhvr>
                                      <p:to x="100000" y="95000"/>
                                    </p:animScale>
                                    <p:animScale>
                                      <p:cBhvr>
                                        <p:cTn id="74" dur="166" decel="50000">
                                          <p:stCondLst>
                                            <p:cond delay="1834"/>
                                          </p:stCondLst>
                                        </p:cTn>
                                        <p:tgtEl>
                                          <p:spTgt spid="14">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4">
                                            <p:txEl>
                                              <p:pRg st="4" end="4"/>
                                            </p:txEl>
                                          </p:spTgt>
                                        </p:tgtEl>
                                        <p:attrNameLst>
                                          <p:attrName>style.visibility</p:attrName>
                                        </p:attrNameLst>
                                      </p:cBhvr>
                                      <p:to>
                                        <p:strVal val="visible"/>
                                      </p:to>
                                    </p:set>
                                    <p:animEffect transition="in" filter="wipe(down)">
                                      <p:cBhvr>
                                        <p:cTn id="79" dur="580">
                                          <p:stCondLst>
                                            <p:cond delay="0"/>
                                          </p:stCondLst>
                                        </p:cTn>
                                        <p:tgtEl>
                                          <p:spTgt spid="14">
                                            <p:txEl>
                                              <p:pRg st="4" end="4"/>
                                            </p:txEl>
                                          </p:spTgt>
                                        </p:tgtEl>
                                      </p:cBhvr>
                                    </p:animEffect>
                                    <p:anim calcmode="lin" valueType="num">
                                      <p:cBhvr>
                                        <p:cTn id="80" dur="1822" tmFilter="0,0; 0.14,0.36; 0.43,0.73; 0.71,0.91; 1.0,1.0">
                                          <p:stCondLst>
                                            <p:cond delay="0"/>
                                          </p:stCondLst>
                                        </p:cTn>
                                        <p:tgtEl>
                                          <p:spTgt spid="14">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4">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4">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4">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4">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14">
                                            <p:txEl>
                                              <p:pRg st="4" end="4"/>
                                            </p:txEl>
                                          </p:spTgt>
                                        </p:tgtEl>
                                      </p:cBhvr>
                                      <p:to x="100000" y="60000"/>
                                    </p:animScale>
                                    <p:animScale>
                                      <p:cBhvr>
                                        <p:cTn id="86" dur="166" decel="50000">
                                          <p:stCondLst>
                                            <p:cond delay="676"/>
                                          </p:stCondLst>
                                        </p:cTn>
                                        <p:tgtEl>
                                          <p:spTgt spid="14">
                                            <p:txEl>
                                              <p:pRg st="4" end="4"/>
                                            </p:txEl>
                                          </p:spTgt>
                                        </p:tgtEl>
                                      </p:cBhvr>
                                      <p:to x="100000" y="100000"/>
                                    </p:animScale>
                                    <p:animScale>
                                      <p:cBhvr>
                                        <p:cTn id="87" dur="26">
                                          <p:stCondLst>
                                            <p:cond delay="1312"/>
                                          </p:stCondLst>
                                        </p:cTn>
                                        <p:tgtEl>
                                          <p:spTgt spid="14">
                                            <p:txEl>
                                              <p:pRg st="4" end="4"/>
                                            </p:txEl>
                                          </p:spTgt>
                                        </p:tgtEl>
                                      </p:cBhvr>
                                      <p:to x="100000" y="80000"/>
                                    </p:animScale>
                                    <p:animScale>
                                      <p:cBhvr>
                                        <p:cTn id="88" dur="166" decel="50000">
                                          <p:stCondLst>
                                            <p:cond delay="1338"/>
                                          </p:stCondLst>
                                        </p:cTn>
                                        <p:tgtEl>
                                          <p:spTgt spid="14">
                                            <p:txEl>
                                              <p:pRg st="4" end="4"/>
                                            </p:txEl>
                                          </p:spTgt>
                                        </p:tgtEl>
                                      </p:cBhvr>
                                      <p:to x="100000" y="100000"/>
                                    </p:animScale>
                                    <p:animScale>
                                      <p:cBhvr>
                                        <p:cTn id="89" dur="26">
                                          <p:stCondLst>
                                            <p:cond delay="1642"/>
                                          </p:stCondLst>
                                        </p:cTn>
                                        <p:tgtEl>
                                          <p:spTgt spid="14">
                                            <p:txEl>
                                              <p:pRg st="4" end="4"/>
                                            </p:txEl>
                                          </p:spTgt>
                                        </p:tgtEl>
                                      </p:cBhvr>
                                      <p:to x="100000" y="90000"/>
                                    </p:animScale>
                                    <p:animScale>
                                      <p:cBhvr>
                                        <p:cTn id="90" dur="166" decel="50000">
                                          <p:stCondLst>
                                            <p:cond delay="1668"/>
                                          </p:stCondLst>
                                        </p:cTn>
                                        <p:tgtEl>
                                          <p:spTgt spid="14">
                                            <p:txEl>
                                              <p:pRg st="4" end="4"/>
                                            </p:txEl>
                                          </p:spTgt>
                                        </p:tgtEl>
                                      </p:cBhvr>
                                      <p:to x="100000" y="100000"/>
                                    </p:animScale>
                                    <p:animScale>
                                      <p:cBhvr>
                                        <p:cTn id="91" dur="26">
                                          <p:stCondLst>
                                            <p:cond delay="1808"/>
                                          </p:stCondLst>
                                        </p:cTn>
                                        <p:tgtEl>
                                          <p:spTgt spid="14">
                                            <p:txEl>
                                              <p:pRg st="4" end="4"/>
                                            </p:txEl>
                                          </p:spTgt>
                                        </p:tgtEl>
                                      </p:cBhvr>
                                      <p:to x="100000" y="95000"/>
                                    </p:animScale>
                                    <p:animScale>
                                      <p:cBhvr>
                                        <p:cTn id="92" dur="166" decel="50000">
                                          <p:stCondLst>
                                            <p:cond delay="1834"/>
                                          </p:stCondLst>
                                        </p:cTn>
                                        <p:tgtEl>
                                          <p:spTgt spid="14">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4">
                                            <p:txEl>
                                              <p:pRg st="5" end="5"/>
                                            </p:txEl>
                                          </p:spTgt>
                                        </p:tgtEl>
                                        <p:attrNameLst>
                                          <p:attrName>style.visibility</p:attrName>
                                        </p:attrNameLst>
                                      </p:cBhvr>
                                      <p:to>
                                        <p:strVal val="visible"/>
                                      </p:to>
                                    </p:set>
                                    <p:animEffect transition="in" filter="wipe(down)">
                                      <p:cBhvr>
                                        <p:cTn id="97" dur="580">
                                          <p:stCondLst>
                                            <p:cond delay="0"/>
                                          </p:stCondLst>
                                        </p:cTn>
                                        <p:tgtEl>
                                          <p:spTgt spid="14">
                                            <p:txEl>
                                              <p:pRg st="5" end="5"/>
                                            </p:txEl>
                                          </p:spTgt>
                                        </p:tgtEl>
                                      </p:cBhvr>
                                    </p:animEffect>
                                    <p:anim calcmode="lin" valueType="num">
                                      <p:cBhvr>
                                        <p:cTn id="98" dur="1822" tmFilter="0,0; 0.14,0.36; 0.43,0.73; 0.71,0.91; 1.0,1.0">
                                          <p:stCondLst>
                                            <p:cond delay="0"/>
                                          </p:stCondLst>
                                        </p:cTn>
                                        <p:tgtEl>
                                          <p:spTgt spid="14">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4">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4">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4">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4">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14">
                                            <p:txEl>
                                              <p:pRg st="5" end="5"/>
                                            </p:txEl>
                                          </p:spTgt>
                                        </p:tgtEl>
                                      </p:cBhvr>
                                      <p:to x="100000" y="60000"/>
                                    </p:animScale>
                                    <p:animScale>
                                      <p:cBhvr>
                                        <p:cTn id="104" dur="166" decel="50000">
                                          <p:stCondLst>
                                            <p:cond delay="676"/>
                                          </p:stCondLst>
                                        </p:cTn>
                                        <p:tgtEl>
                                          <p:spTgt spid="14">
                                            <p:txEl>
                                              <p:pRg st="5" end="5"/>
                                            </p:txEl>
                                          </p:spTgt>
                                        </p:tgtEl>
                                      </p:cBhvr>
                                      <p:to x="100000" y="100000"/>
                                    </p:animScale>
                                    <p:animScale>
                                      <p:cBhvr>
                                        <p:cTn id="105" dur="26">
                                          <p:stCondLst>
                                            <p:cond delay="1312"/>
                                          </p:stCondLst>
                                        </p:cTn>
                                        <p:tgtEl>
                                          <p:spTgt spid="14">
                                            <p:txEl>
                                              <p:pRg st="5" end="5"/>
                                            </p:txEl>
                                          </p:spTgt>
                                        </p:tgtEl>
                                      </p:cBhvr>
                                      <p:to x="100000" y="80000"/>
                                    </p:animScale>
                                    <p:animScale>
                                      <p:cBhvr>
                                        <p:cTn id="106" dur="166" decel="50000">
                                          <p:stCondLst>
                                            <p:cond delay="1338"/>
                                          </p:stCondLst>
                                        </p:cTn>
                                        <p:tgtEl>
                                          <p:spTgt spid="14">
                                            <p:txEl>
                                              <p:pRg st="5" end="5"/>
                                            </p:txEl>
                                          </p:spTgt>
                                        </p:tgtEl>
                                      </p:cBhvr>
                                      <p:to x="100000" y="100000"/>
                                    </p:animScale>
                                    <p:animScale>
                                      <p:cBhvr>
                                        <p:cTn id="107" dur="26">
                                          <p:stCondLst>
                                            <p:cond delay="1642"/>
                                          </p:stCondLst>
                                        </p:cTn>
                                        <p:tgtEl>
                                          <p:spTgt spid="14">
                                            <p:txEl>
                                              <p:pRg st="5" end="5"/>
                                            </p:txEl>
                                          </p:spTgt>
                                        </p:tgtEl>
                                      </p:cBhvr>
                                      <p:to x="100000" y="90000"/>
                                    </p:animScale>
                                    <p:animScale>
                                      <p:cBhvr>
                                        <p:cTn id="108" dur="166" decel="50000">
                                          <p:stCondLst>
                                            <p:cond delay="1668"/>
                                          </p:stCondLst>
                                        </p:cTn>
                                        <p:tgtEl>
                                          <p:spTgt spid="14">
                                            <p:txEl>
                                              <p:pRg st="5" end="5"/>
                                            </p:txEl>
                                          </p:spTgt>
                                        </p:tgtEl>
                                      </p:cBhvr>
                                      <p:to x="100000" y="100000"/>
                                    </p:animScale>
                                    <p:animScale>
                                      <p:cBhvr>
                                        <p:cTn id="109" dur="26">
                                          <p:stCondLst>
                                            <p:cond delay="1808"/>
                                          </p:stCondLst>
                                        </p:cTn>
                                        <p:tgtEl>
                                          <p:spTgt spid="14">
                                            <p:txEl>
                                              <p:pRg st="5" end="5"/>
                                            </p:txEl>
                                          </p:spTgt>
                                        </p:tgtEl>
                                      </p:cBhvr>
                                      <p:to x="100000" y="95000"/>
                                    </p:animScale>
                                    <p:animScale>
                                      <p:cBhvr>
                                        <p:cTn id="110" dur="166" decel="50000">
                                          <p:stCondLst>
                                            <p:cond delay="1834"/>
                                          </p:stCondLst>
                                        </p:cTn>
                                        <p:tgtEl>
                                          <p:spTgt spid="14">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NZ" smtClean="0"/>
              <a:t>The beginning .  . .</a:t>
            </a:r>
            <a:endParaRPr lang="en-NZ" dirty="0"/>
          </a:p>
        </p:txBody>
      </p:sp>
      <p:pic>
        <p:nvPicPr>
          <p:cNvPr id="7" name="Picture Placeholder 12"/>
          <p:cNvPicPr>
            <a:picLocks noChangeAspect="1"/>
          </p:cNvPicPr>
          <p:nvPr/>
        </p:nvPicPr>
        <p:blipFill rotWithShape="1">
          <a:blip r:embed="rId2">
            <a:extLst>
              <a:ext uri="{28A0092B-C50C-407E-A947-70E740481C1C}">
                <a14:useLocalDpi xmlns:a14="http://schemas.microsoft.com/office/drawing/2010/main" val="0"/>
              </a:ext>
            </a:extLst>
          </a:blip>
          <a:srcRect l="2543" t="18194" r="3629" b="7601"/>
          <a:stretch/>
        </p:blipFill>
        <p:spPr>
          <a:xfrm>
            <a:off x="-4762" y="-3764"/>
            <a:ext cx="9144000" cy="5088948"/>
          </a:xfrm>
          <a:prstGeom prst="rect">
            <a:avLst/>
          </a:prstGeom>
        </p:spPr>
      </p:pic>
    </p:spTree>
    <p:extLst>
      <p:ext uri="{BB962C8B-B14F-4D97-AF65-F5344CB8AC3E}">
        <p14:creationId xmlns:p14="http://schemas.microsoft.com/office/powerpoint/2010/main" val="520040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title"/>
          </p:nvPr>
        </p:nvSpPr>
        <p:spPr/>
        <p:txBody>
          <a:bodyPr/>
          <a:lstStyle/>
          <a:p>
            <a:r>
              <a:rPr lang="en-NZ" dirty="0" smtClean="0"/>
              <a:t>What happens when </a:t>
            </a:r>
            <a:br>
              <a:rPr lang="en-NZ" dirty="0" smtClean="0"/>
            </a:br>
            <a:r>
              <a:rPr lang="en-NZ" dirty="0" smtClean="0"/>
              <a:t>an animal arrives . . .</a:t>
            </a:r>
            <a:endParaRPr lang="en-NZ" dirty="0"/>
          </a:p>
        </p:txBody>
      </p:sp>
      <p:pic>
        <p:nvPicPr>
          <p:cNvPr id="8" name="Picture Placeholder 12"/>
          <p:cNvPicPr>
            <a:picLocks noChangeAspect="1"/>
          </p:cNvPicPr>
          <p:nvPr/>
        </p:nvPicPr>
        <p:blipFill rotWithShape="1">
          <a:blip r:embed="rId2" cstate="print">
            <a:extLst>
              <a:ext uri="{28A0092B-C50C-407E-A947-70E740481C1C}">
                <a14:useLocalDpi xmlns:a14="http://schemas.microsoft.com/office/drawing/2010/main" val="0"/>
              </a:ext>
            </a:extLst>
          </a:blip>
          <a:srcRect l="1377" t="16152" r="942" b="2373"/>
          <a:stretch/>
        </p:blipFill>
        <p:spPr>
          <a:xfrm>
            <a:off x="-108519" y="-27384"/>
            <a:ext cx="9272918" cy="5085384"/>
          </a:xfrm>
          <a:prstGeom prst="rect">
            <a:avLst/>
          </a:prstGeom>
        </p:spPr>
      </p:pic>
    </p:spTree>
    <p:extLst>
      <p:ext uri="{BB962C8B-B14F-4D97-AF65-F5344CB8AC3E}">
        <p14:creationId xmlns:p14="http://schemas.microsoft.com/office/powerpoint/2010/main" val="1112222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p:txBody>
          <a:bodyPr/>
          <a:lstStyle/>
          <a:p>
            <a:r>
              <a:rPr lang="en-NZ" dirty="0" smtClean="0"/>
              <a:t>SPCA Animal Incoming Process</a:t>
            </a:r>
            <a:endParaRPr lang="en-NZ" dirty="0"/>
          </a:p>
        </p:txBody>
      </p:sp>
      <p:sp>
        <p:nvSpPr>
          <p:cNvPr id="8" name="Rectangle 7"/>
          <p:cNvSpPr/>
          <p:nvPr/>
        </p:nvSpPr>
        <p:spPr>
          <a:xfrm>
            <a:off x="636635" y="921967"/>
            <a:ext cx="4464496" cy="707886"/>
          </a:xfrm>
          <a:prstGeom prst="rect">
            <a:avLst/>
          </a:prstGeom>
        </p:spPr>
        <p:txBody>
          <a:bodyPr wrap="square">
            <a:spAutoFit/>
          </a:bodyPr>
          <a:lstStyle/>
          <a:p>
            <a:pPr lvl="0">
              <a:buClr>
                <a:srgbClr val="F38C00"/>
              </a:buClr>
            </a:pPr>
            <a:r>
              <a:rPr lang="en-US" sz="3200" b="1" dirty="0">
                <a:solidFill>
                  <a:srgbClr val="F38C00"/>
                </a:solidFill>
                <a:ea typeface="Calibri"/>
                <a:cs typeface="Times New Roman"/>
              </a:rPr>
              <a:t>Hospital</a:t>
            </a:r>
            <a:r>
              <a:rPr lang="en-US" sz="4000" b="1" dirty="0">
                <a:ea typeface="Calibri"/>
                <a:cs typeface="Times New Roman"/>
              </a:rPr>
              <a:t> </a:t>
            </a:r>
            <a:endParaRPr lang="en-US" sz="4000" b="1" dirty="0" smtClean="0">
              <a:ea typeface="Calibri"/>
              <a:cs typeface="Times New Roman"/>
            </a:endParaRPr>
          </a:p>
        </p:txBody>
      </p:sp>
      <p:sp>
        <p:nvSpPr>
          <p:cNvPr id="9" name="Rectangle 8"/>
          <p:cNvSpPr/>
          <p:nvPr/>
        </p:nvSpPr>
        <p:spPr>
          <a:xfrm>
            <a:off x="543013" y="4623519"/>
            <a:ext cx="4173003" cy="461665"/>
          </a:xfrm>
          <a:prstGeom prst="rect">
            <a:avLst/>
          </a:prstGeom>
        </p:spPr>
        <p:txBody>
          <a:bodyPr wrap="square">
            <a:spAutoFit/>
          </a:bodyPr>
          <a:lstStyle/>
          <a:p>
            <a:pPr marL="342900" lvl="0" indent="-342900">
              <a:buClr>
                <a:srgbClr val="F38C00"/>
              </a:buClr>
              <a:buFont typeface="Wingdings" panose="05000000000000000000" pitchFamily="2" charset="2"/>
              <a:buChar char="l"/>
            </a:pPr>
            <a:r>
              <a:rPr lang="en-US" sz="2400" dirty="0" smtClean="0">
                <a:ea typeface="Calibri"/>
                <a:cs typeface="Times New Roman"/>
              </a:rPr>
              <a:t>Scanned for a microchip </a:t>
            </a:r>
            <a:endParaRPr lang="en-NZ" sz="2400" dirty="0">
              <a:ea typeface="Calibri"/>
              <a:cs typeface="Times New Roman"/>
            </a:endParaRPr>
          </a:p>
        </p:txBody>
      </p:sp>
      <p:sp>
        <p:nvSpPr>
          <p:cNvPr id="10" name="Rectangle 9"/>
          <p:cNvSpPr/>
          <p:nvPr/>
        </p:nvSpPr>
        <p:spPr>
          <a:xfrm>
            <a:off x="5110785" y="4623519"/>
            <a:ext cx="5429134" cy="461665"/>
          </a:xfrm>
          <a:prstGeom prst="rect">
            <a:avLst/>
          </a:prstGeom>
        </p:spPr>
        <p:txBody>
          <a:bodyPr wrap="square">
            <a:spAutoFit/>
          </a:bodyPr>
          <a:lstStyle/>
          <a:p>
            <a:pPr marL="342900" lvl="0" indent="-342900">
              <a:buClr>
                <a:srgbClr val="F38C00"/>
              </a:buClr>
              <a:buFont typeface="Wingdings" panose="05000000000000000000" pitchFamily="2" charset="2"/>
              <a:buChar char="l"/>
            </a:pPr>
            <a:r>
              <a:rPr lang="en-US" sz="2400" dirty="0" smtClean="0">
                <a:ea typeface="Calibri"/>
                <a:cs typeface="Times New Roman"/>
              </a:rPr>
              <a:t>Checked </a:t>
            </a:r>
            <a:r>
              <a:rPr lang="en-US" sz="2400" dirty="0">
                <a:ea typeface="Calibri"/>
                <a:cs typeface="Times New Roman"/>
              </a:rPr>
              <a:t>by a vet </a:t>
            </a:r>
            <a:endParaRPr lang="en-NZ" sz="2400" dirty="0">
              <a:ea typeface="Calibri"/>
              <a:cs typeface="Times New Roman"/>
            </a:endParaRPr>
          </a:p>
        </p:txBody>
      </p:sp>
      <p:sp>
        <p:nvSpPr>
          <p:cNvPr id="11" name="Rectangle 10"/>
          <p:cNvSpPr/>
          <p:nvPr/>
        </p:nvSpPr>
        <p:spPr>
          <a:xfrm>
            <a:off x="594678" y="5126980"/>
            <a:ext cx="7920672" cy="584775"/>
          </a:xfrm>
          <a:prstGeom prst="rect">
            <a:avLst/>
          </a:prstGeom>
          <a:solidFill>
            <a:srgbClr val="F38C00"/>
          </a:solidFill>
        </p:spPr>
        <p:txBody>
          <a:bodyPr wrap="square">
            <a:spAutoFit/>
          </a:bodyPr>
          <a:lstStyle/>
          <a:p>
            <a:pPr lvl="0" algn="ctr">
              <a:buClr>
                <a:srgbClr val="0070C0"/>
              </a:buClr>
            </a:pPr>
            <a:r>
              <a:rPr lang="en-US" sz="3200" b="1" dirty="0" smtClean="0">
                <a:solidFill>
                  <a:schemeClr val="bg1"/>
                </a:solidFill>
                <a:ea typeface="Calibri"/>
                <a:cs typeface="Times New Roman"/>
              </a:rPr>
              <a:t>Medical care is given if it is needed</a:t>
            </a:r>
            <a:endParaRPr lang="en-NZ" sz="3200" b="1" dirty="0">
              <a:solidFill>
                <a:schemeClr val="bg1"/>
              </a:solidFill>
              <a:ea typeface="Calibri"/>
              <a:cs typeface="Times New Roman"/>
            </a:endParaRPr>
          </a:p>
        </p:txBody>
      </p:sp>
      <p:pic>
        <p:nvPicPr>
          <p:cNvPr id="7171" name="Picture 3" descr="K:\PHOTOGRAPHY\Annual Report images\20130215_948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4" t="24920" r="254" b="9181"/>
          <a:stretch/>
        </p:blipFill>
        <p:spPr bwMode="auto">
          <a:xfrm>
            <a:off x="596856" y="1844824"/>
            <a:ext cx="2520000" cy="2520000"/>
          </a:xfrm>
          <a:prstGeom prst="ellipse">
            <a:avLst/>
          </a:prstGeom>
          <a:noFill/>
          <a:ln>
            <a:noFill/>
          </a:ln>
          <a:extLst/>
        </p:spPr>
      </p:pic>
      <p:pic>
        <p:nvPicPr>
          <p:cNvPr id="2050" name="Picture 2" descr="K:\PHOTOGRAPHY\Annual Report\Animal Care - hospit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4" b="20198"/>
          <a:stretch/>
        </p:blipFill>
        <p:spPr bwMode="auto">
          <a:xfrm>
            <a:off x="3505990" y="1844824"/>
            <a:ext cx="2520000" cy="2520000"/>
          </a:xfrm>
          <a:prstGeom prst="ellipse">
            <a:avLst/>
          </a:prstGeom>
          <a:noFill/>
          <a:ln>
            <a:noFill/>
          </a:ln>
          <a:extLst/>
        </p:spPr>
      </p:pic>
      <p:pic>
        <p:nvPicPr>
          <p:cNvPr id="13" name="Picture 2" descr="K:\PHOTOGRAPHY\Annual Report images\20121026_094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055" b="14279"/>
          <a:stretch/>
        </p:blipFill>
        <p:spPr bwMode="auto">
          <a:xfrm>
            <a:off x="6415124" y="1844824"/>
            <a:ext cx="2520000" cy="2520000"/>
          </a:xfrm>
          <a:prstGeom prst="ellipse">
            <a:avLst/>
          </a:prstGeom>
          <a:noFill/>
          <a:ln>
            <a:noFill/>
          </a:ln>
          <a:extLst/>
        </p:spPr>
      </p:pic>
    </p:spTree>
    <p:extLst>
      <p:ext uri="{BB962C8B-B14F-4D97-AF65-F5344CB8AC3E}">
        <p14:creationId xmlns:p14="http://schemas.microsoft.com/office/powerpoint/2010/main" val="80601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circle(out)">
                                      <p:cBhvr>
                                        <p:cTn id="7" dur="2000"/>
                                        <p:tgtEl>
                                          <p:spTgt spid="717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6" presetClass="entr" presetSubtype="32"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circle(out)">
                                      <p:cBhvr>
                                        <p:cTn id="20" dur="2000"/>
                                        <p:tgtEl>
                                          <p:spTgt spid="2050"/>
                                        </p:tgtEl>
                                      </p:cBhvr>
                                    </p:animEffect>
                                  </p:childTnLst>
                                </p:cTn>
                              </p:par>
                              <p:par>
                                <p:cTn id="21" presetID="6" presetClass="entr" presetSubtype="32"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out)">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8" presetClass="emph" presetSubtype="0" fill="hold" grpId="1" nodeType="clickEffect">
                                  <p:stCondLst>
                                    <p:cond delay="0"/>
                                  </p:stCondLst>
                                  <p:iterate type="lt">
                                    <p:tmPct val="4000"/>
                                  </p:iterate>
                                  <p:childTnLst>
                                    <p:set>
                                      <p:cBhvr override="childStyle">
                                        <p:cTn id="33" dur="500" fill="hold"/>
                                        <p:tgtEl>
                                          <p:spTgt spid="1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PHOTOGRAPHY\Annual Report images\20121025_00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84" t="3727" r="28883" b="806"/>
          <a:stretch/>
        </p:blipFill>
        <p:spPr bwMode="auto">
          <a:xfrm>
            <a:off x="4572000" y="1700213"/>
            <a:ext cx="3673474" cy="3673474"/>
          </a:xfrm>
          <a:prstGeom prst="roundRect">
            <a:avLst/>
          </a:prstGeom>
          <a:noFill/>
          <a:ln>
            <a:noFill/>
          </a:ln>
          <a:extLst/>
        </p:spPr>
      </p:pic>
      <p:sp>
        <p:nvSpPr>
          <p:cNvPr id="49" name="Title 1"/>
          <p:cNvSpPr>
            <a:spLocks noGrp="1"/>
          </p:cNvSpPr>
          <p:nvPr>
            <p:ph type="title"/>
          </p:nvPr>
        </p:nvSpPr>
        <p:spPr/>
        <p:txBody>
          <a:bodyPr/>
          <a:lstStyle/>
          <a:p>
            <a:r>
              <a:rPr lang="en-NZ" smtClean="0"/>
              <a:t>SPCA Animal Incoming Process</a:t>
            </a:r>
            <a:endParaRPr lang="en-NZ" dirty="0"/>
          </a:p>
        </p:txBody>
      </p:sp>
      <p:sp>
        <p:nvSpPr>
          <p:cNvPr id="2" name="Rectangle 1"/>
          <p:cNvSpPr/>
          <p:nvPr/>
        </p:nvSpPr>
        <p:spPr>
          <a:xfrm>
            <a:off x="611188" y="976373"/>
            <a:ext cx="3446889" cy="584775"/>
          </a:xfrm>
          <a:prstGeom prst="rect">
            <a:avLst/>
          </a:prstGeom>
        </p:spPr>
        <p:txBody>
          <a:bodyPr wrap="square">
            <a:spAutoFit/>
          </a:bodyPr>
          <a:lstStyle/>
          <a:p>
            <a:pPr lvl="0">
              <a:buClr>
                <a:srgbClr val="F38C00"/>
              </a:buClr>
            </a:pPr>
            <a:r>
              <a:rPr lang="en-US" sz="3200" b="1" dirty="0" smtClean="0">
                <a:solidFill>
                  <a:srgbClr val="F38C00"/>
                </a:solidFill>
                <a:ea typeface="Calibri"/>
                <a:cs typeface="Times New Roman"/>
              </a:rPr>
              <a:t>Holding time</a:t>
            </a:r>
          </a:p>
        </p:txBody>
      </p:sp>
      <p:pic>
        <p:nvPicPr>
          <p:cNvPr id="4098" name="Picture 2" descr="K:\PHOTOGRAPHY\Education Photos\SPCA Facilities Photos\Facilities Photos\Dog Quarantin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867" b="7132"/>
          <a:stretch/>
        </p:blipFill>
        <p:spPr bwMode="auto">
          <a:xfrm>
            <a:off x="611187" y="1700212"/>
            <a:ext cx="3673475" cy="3673475"/>
          </a:xfrm>
          <a:prstGeom prst="roundRect">
            <a:avLst/>
          </a:prstGeom>
          <a:noFill/>
          <a:ln>
            <a:noFill/>
          </a:ln>
          <a:extLst/>
        </p:spPr>
      </p:pic>
      <p:sp>
        <p:nvSpPr>
          <p:cNvPr id="9" name="Rectangle 8"/>
          <p:cNvSpPr/>
          <p:nvPr/>
        </p:nvSpPr>
        <p:spPr>
          <a:xfrm>
            <a:off x="630055" y="5512751"/>
            <a:ext cx="3654607" cy="461665"/>
          </a:xfrm>
          <a:prstGeom prst="rect">
            <a:avLst/>
          </a:prstGeom>
        </p:spPr>
        <p:txBody>
          <a:bodyPr wrap="square">
            <a:spAutoFit/>
          </a:bodyPr>
          <a:lstStyle/>
          <a:p>
            <a:pPr lvl="0" algn="ctr">
              <a:buClr>
                <a:srgbClr val="0070C0"/>
              </a:buClr>
            </a:pPr>
            <a:r>
              <a:rPr lang="en-US" sz="2400" dirty="0" smtClean="0">
                <a:ea typeface="Calibri"/>
                <a:cs typeface="Times New Roman"/>
              </a:rPr>
              <a:t>Stray time</a:t>
            </a:r>
            <a:endParaRPr lang="en-NZ" sz="2400" dirty="0">
              <a:ea typeface="Calibri"/>
              <a:cs typeface="Times New Roman"/>
            </a:endParaRPr>
          </a:p>
        </p:txBody>
      </p:sp>
      <p:sp>
        <p:nvSpPr>
          <p:cNvPr id="10" name="Rectangle 9"/>
          <p:cNvSpPr/>
          <p:nvPr/>
        </p:nvSpPr>
        <p:spPr>
          <a:xfrm>
            <a:off x="4554911" y="5512751"/>
            <a:ext cx="3690563" cy="461665"/>
          </a:xfrm>
          <a:prstGeom prst="rect">
            <a:avLst/>
          </a:prstGeom>
        </p:spPr>
        <p:txBody>
          <a:bodyPr wrap="square">
            <a:spAutoFit/>
          </a:bodyPr>
          <a:lstStyle/>
          <a:p>
            <a:pPr lvl="0" algn="ctr">
              <a:buClr>
                <a:srgbClr val="0070C0"/>
              </a:buClr>
            </a:pPr>
            <a:r>
              <a:rPr lang="en-US" sz="2400" dirty="0" smtClean="0">
                <a:ea typeface="Calibri"/>
                <a:cs typeface="Times New Roman"/>
              </a:rPr>
              <a:t>Quarantine</a:t>
            </a:r>
            <a:endParaRPr lang="en-NZ" sz="2400" dirty="0">
              <a:ea typeface="Calibri"/>
              <a:cs typeface="Times New Roman"/>
            </a:endParaRPr>
          </a:p>
        </p:txBody>
      </p:sp>
    </p:spTree>
    <p:extLst>
      <p:ext uri="{BB962C8B-B14F-4D97-AF65-F5344CB8AC3E}">
        <p14:creationId xmlns:p14="http://schemas.microsoft.com/office/powerpoint/2010/main" val="25109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out)">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circle(out)">
                                      <p:cBhvr>
                                        <p:cTn id="18" dur="20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p:txBody>
          <a:bodyPr/>
          <a:lstStyle/>
          <a:p>
            <a:r>
              <a:rPr lang="en-NZ" smtClean="0"/>
              <a:t>SPCA Animal Incoming Process</a:t>
            </a:r>
            <a:endParaRPr lang="en-NZ" dirty="0"/>
          </a:p>
        </p:txBody>
      </p:sp>
      <p:sp>
        <p:nvSpPr>
          <p:cNvPr id="2" name="Rectangle 1"/>
          <p:cNvSpPr/>
          <p:nvPr/>
        </p:nvSpPr>
        <p:spPr>
          <a:xfrm>
            <a:off x="628650" y="1036397"/>
            <a:ext cx="1481584" cy="584775"/>
          </a:xfrm>
          <a:prstGeom prst="rect">
            <a:avLst/>
          </a:prstGeom>
        </p:spPr>
        <p:txBody>
          <a:bodyPr wrap="square">
            <a:spAutoFit/>
          </a:bodyPr>
          <a:lstStyle/>
          <a:p>
            <a:pPr lvl="0">
              <a:buClr>
                <a:srgbClr val="0070C0"/>
              </a:buClr>
            </a:pPr>
            <a:r>
              <a:rPr lang="en-US" sz="3200" b="1" dirty="0" smtClean="0">
                <a:solidFill>
                  <a:srgbClr val="F38C00"/>
                </a:solidFill>
                <a:ea typeface="Calibri"/>
                <a:cs typeface="Times New Roman"/>
              </a:rPr>
              <a:t>Care</a:t>
            </a:r>
          </a:p>
        </p:txBody>
      </p:sp>
      <p:pic>
        <p:nvPicPr>
          <p:cNvPr id="5123" name="Picture 3" descr="K:\PHOTOGRAPHY\Annual Report images\20121025_007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01" t="17912" r="2542" b="17373"/>
          <a:stretch/>
        </p:blipFill>
        <p:spPr bwMode="auto">
          <a:xfrm>
            <a:off x="625924" y="1707323"/>
            <a:ext cx="7762500" cy="3665893"/>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625924" y="5487615"/>
            <a:ext cx="8266556" cy="461665"/>
          </a:xfrm>
          <a:prstGeom prst="rect">
            <a:avLst/>
          </a:prstGeom>
        </p:spPr>
        <p:txBody>
          <a:bodyPr wrap="square" anchor="ctr">
            <a:spAutoFit/>
          </a:bodyPr>
          <a:lstStyle/>
          <a:p>
            <a:pPr lvl="0" algn="ctr">
              <a:buClr>
                <a:srgbClr val="0070C0"/>
              </a:buClr>
            </a:pPr>
            <a:r>
              <a:rPr lang="en-US" sz="2400" dirty="0" smtClean="0">
                <a:ea typeface="Calibri"/>
                <a:cs typeface="Times New Roman"/>
              </a:rPr>
              <a:t>Onsite or at a foster home</a:t>
            </a:r>
            <a:endParaRPr lang="en-NZ" sz="2400" dirty="0">
              <a:ea typeface="Calibri"/>
              <a:cs typeface="Times New Roman"/>
            </a:endParaRPr>
          </a:p>
        </p:txBody>
      </p:sp>
    </p:spTree>
    <p:extLst>
      <p:ext uri="{BB962C8B-B14F-4D97-AF65-F5344CB8AC3E}">
        <p14:creationId xmlns:p14="http://schemas.microsoft.com/office/powerpoint/2010/main" val="191743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circle(out)">
                                      <p:cBhvr>
                                        <p:cTn id="7" dur="20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p:txBody>
          <a:bodyPr/>
          <a:lstStyle/>
          <a:p>
            <a:r>
              <a:rPr lang="en-NZ" smtClean="0"/>
              <a:t>SPCA Animal Incoming Process</a:t>
            </a:r>
            <a:endParaRPr lang="en-NZ" dirty="0"/>
          </a:p>
        </p:txBody>
      </p:sp>
      <p:pic>
        <p:nvPicPr>
          <p:cNvPr id="7170" name="Picture 2" descr="K:\PHOTOGRAPHY\Advert_Small Animals\pics for rabbit brochure\Anne_Shepherd_Foster Bunny in lettuce patc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483" t="28610" r="30856" b="5070"/>
          <a:stretch/>
        </p:blipFill>
        <p:spPr bwMode="auto">
          <a:xfrm>
            <a:off x="599458" y="1700212"/>
            <a:ext cx="3648277" cy="3889027"/>
          </a:xfrm>
          <a:prstGeom prst="roundRect">
            <a:avLst/>
          </a:prstGeom>
          <a:noFill/>
          <a:ln>
            <a:noFill/>
          </a:ln>
          <a:extLst/>
        </p:spPr>
      </p:pic>
      <p:sp>
        <p:nvSpPr>
          <p:cNvPr id="2" name="TextBox 1"/>
          <p:cNvSpPr txBox="1"/>
          <p:nvPr/>
        </p:nvSpPr>
        <p:spPr>
          <a:xfrm>
            <a:off x="4572000" y="1700213"/>
            <a:ext cx="4320480" cy="4093428"/>
          </a:xfrm>
          <a:prstGeom prst="rect">
            <a:avLst/>
          </a:prstGeom>
          <a:noFill/>
        </p:spPr>
        <p:txBody>
          <a:bodyPr wrap="square" rtlCol="0" anchor="ctr">
            <a:spAutoFit/>
          </a:bodyPr>
          <a:lstStyle/>
          <a:p>
            <a:r>
              <a:rPr lang="en-NZ" sz="2000" dirty="0"/>
              <a:t>Many </a:t>
            </a:r>
            <a:r>
              <a:rPr lang="en-NZ" sz="2000" dirty="0" smtClean="0"/>
              <a:t>animals </a:t>
            </a:r>
            <a:r>
              <a:rPr lang="en-NZ" sz="2000" dirty="0"/>
              <a:t>that come into the </a:t>
            </a:r>
            <a:r>
              <a:rPr lang="en-NZ" sz="2000" b="1" dirty="0">
                <a:solidFill>
                  <a:srgbClr val="0070C0"/>
                </a:solidFill>
              </a:rPr>
              <a:t>SPCA </a:t>
            </a:r>
            <a:r>
              <a:rPr lang="en-NZ" sz="2000" dirty="0" smtClean="0"/>
              <a:t>Animal Villages </a:t>
            </a:r>
            <a:r>
              <a:rPr lang="en-NZ" sz="2000" dirty="0"/>
              <a:t>need a little extra TLC before finding their new forever home</a:t>
            </a:r>
            <a:r>
              <a:rPr lang="en-NZ" sz="2000" dirty="0" smtClean="0"/>
              <a:t>.</a:t>
            </a:r>
          </a:p>
          <a:p>
            <a:endParaRPr lang="en-NZ" altLang="zh-TW" sz="2000" dirty="0" smtClean="0"/>
          </a:p>
          <a:p>
            <a:r>
              <a:rPr lang="en-NZ" altLang="zh-TW" sz="2000" dirty="0" smtClean="0"/>
              <a:t>They </a:t>
            </a:r>
            <a:r>
              <a:rPr lang="en-NZ" altLang="zh-TW" sz="2000" dirty="0"/>
              <a:t>may be recovering from surgery or illness, or simply put on a little more weight before being spayed or </a:t>
            </a:r>
            <a:r>
              <a:rPr lang="en-NZ" altLang="zh-TW" sz="2000" dirty="0" smtClean="0"/>
              <a:t>neutered.</a:t>
            </a:r>
          </a:p>
          <a:p>
            <a:endParaRPr lang="en-NZ" altLang="zh-TW" sz="2000" b="1" dirty="0">
              <a:solidFill>
                <a:srgbClr val="F38C00"/>
              </a:solidFill>
            </a:endParaRPr>
          </a:p>
          <a:p>
            <a:r>
              <a:rPr lang="en-NZ" altLang="zh-TW" sz="2000" b="1" dirty="0" smtClean="0">
                <a:solidFill>
                  <a:srgbClr val="F38C00"/>
                </a:solidFill>
              </a:rPr>
              <a:t>Foster </a:t>
            </a:r>
            <a:r>
              <a:rPr lang="en-NZ" altLang="zh-TW" sz="2000" b="1" dirty="0">
                <a:solidFill>
                  <a:srgbClr val="F38C00"/>
                </a:solidFill>
              </a:rPr>
              <a:t>Parents </a:t>
            </a:r>
            <a:r>
              <a:rPr lang="en-NZ" altLang="zh-TW" sz="2000" dirty="0"/>
              <a:t>provide a temporary home for these animals</a:t>
            </a:r>
            <a:r>
              <a:rPr lang="en-NZ" altLang="zh-TW" sz="2000" dirty="0" smtClean="0"/>
              <a:t>.</a:t>
            </a:r>
            <a:endParaRPr lang="en-NZ" sz="2000" dirty="0"/>
          </a:p>
        </p:txBody>
      </p:sp>
      <p:sp>
        <p:nvSpPr>
          <p:cNvPr id="9" name="Rectangle 8"/>
          <p:cNvSpPr/>
          <p:nvPr/>
        </p:nvSpPr>
        <p:spPr>
          <a:xfrm>
            <a:off x="599458" y="991160"/>
            <a:ext cx="5976664" cy="584775"/>
          </a:xfrm>
          <a:prstGeom prst="rect">
            <a:avLst/>
          </a:prstGeom>
        </p:spPr>
        <p:txBody>
          <a:bodyPr wrap="square">
            <a:spAutoFit/>
          </a:bodyPr>
          <a:lstStyle/>
          <a:p>
            <a:pPr lvl="0">
              <a:buClr>
                <a:srgbClr val="0070C0"/>
              </a:buClr>
            </a:pPr>
            <a:r>
              <a:rPr lang="en-US" sz="3200" b="1" dirty="0" smtClean="0">
                <a:solidFill>
                  <a:srgbClr val="F38C00"/>
                </a:solidFill>
                <a:ea typeface="Calibri"/>
                <a:cs typeface="Times New Roman"/>
              </a:rPr>
              <a:t>What is a foster home?</a:t>
            </a:r>
          </a:p>
        </p:txBody>
      </p:sp>
    </p:spTree>
    <p:extLst>
      <p:ext uri="{BB962C8B-B14F-4D97-AF65-F5344CB8AC3E}">
        <p14:creationId xmlns:p14="http://schemas.microsoft.com/office/powerpoint/2010/main" val="327127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0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20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4" dur="2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20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p:txBody>
          <a:bodyPr/>
          <a:lstStyle/>
          <a:p>
            <a:r>
              <a:rPr lang="en-NZ" smtClean="0"/>
              <a:t>SPCA Animal Incoming Process</a:t>
            </a:r>
            <a:endParaRPr lang="en-NZ" dirty="0"/>
          </a:p>
        </p:txBody>
      </p:sp>
      <p:sp>
        <p:nvSpPr>
          <p:cNvPr id="2" name="Rectangle 1"/>
          <p:cNvSpPr/>
          <p:nvPr/>
        </p:nvSpPr>
        <p:spPr>
          <a:xfrm>
            <a:off x="611188" y="986339"/>
            <a:ext cx="4680520" cy="584775"/>
          </a:xfrm>
          <a:prstGeom prst="rect">
            <a:avLst/>
          </a:prstGeom>
        </p:spPr>
        <p:txBody>
          <a:bodyPr wrap="square">
            <a:spAutoFit/>
          </a:bodyPr>
          <a:lstStyle/>
          <a:p>
            <a:pPr lvl="0">
              <a:buClr>
                <a:srgbClr val="0070C0"/>
              </a:buClr>
            </a:pPr>
            <a:r>
              <a:rPr lang="en-US" sz="3200" b="1" dirty="0" smtClean="0">
                <a:solidFill>
                  <a:srgbClr val="F38C00"/>
                </a:solidFill>
                <a:ea typeface="Calibri"/>
                <a:cs typeface="Times New Roman"/>
              </a:rPr>
              <a:t>Spay and Neuter</a:t>
            </a:r>
            <a:endParaRPr lang="en-NZ" sz="3200" dirty="0">
              <a:solidFill>
                <a:srgbClr val="F38C00"/>
              </a:solidFill>
              <a:ea typeface="Calibri"/>
              <a:cs typeface="Times New Roman"/>
            </a:endParaRPr>
          </a:p>
        </p:txBody>
      </p:sp>
      <p:pic>
        <p:nvPicPr>
          <p:cNvPr id="6146" name="Picture 2" descr="K:\PHOTOGRAPHY\Events\desexathon july 14\desexathon 201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906" t="1620" r="26626" b="17078"/>
          <a:stretch/>
        </p:blipFill>
        <p:spPr bwMode="auto">
          <a:xfrm>
            <a:off x="611188" y="1700213"/>
            <a:ext cx="3687206" cy="3883048"/>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0" y="1700213"/>
            <a:ext cx="4320480" cy="3785652"/>
          </a:xfrm>
          <a:prstGeom prst="rect">
            <a:avLst/>
          </a:prstGeom>
          <a:noFill/>
        </p:spPr>
        <p:txBody>
          <a:bodyPr wrap="square" rtlCol="0">
            <a:spAutoFit/>
          </a:bodyPr>
          <a:lstStyle/>
          <a:p>
            <a:r>
              <a:rPr lang="en-NZ" sz="2000" dirty="0"/>
              <a:t>There are too many pets in NZ and not enough homes</a:t>
            </a:r>
            <a:r>
              <a:rPr lang="en-NZ" sz="2000" dirty="0" smtClean="0"/>
              <a:t>.</a:t>
            </a:r>
          </a:p>
          <a:p>
            <a:endParaRPr lang="en-NZ" sz="2000" dirty="0" smtClean="0"/>
          </a:p>
          <a:p>
            <a:r>
              <a:rPr lang="en-NZ" altLang="zh-TW" sz="2000" dirty="0"/>
              <a:t>There are only so many homes for pets in NZ and sadly there are far too many pets and just not enough homes</a:t>
            </a:r>
            <a:r>
              <a:rPr lang="en-NZ" altLang="zh-TW" sz="2000" dirty="0" smtClean="0"/>
              <a:t>.</a:t>
            </a:r>
          </a:p>
          <a:p>
            <a:endParaRPr lang="en-NZ" altLang="zh-TW" sz="2000" dirty="0" smtClean="0"/>
          </a:p>
          <a:p>
            <a:r>
              <a:rPr lang="en-NZ" altLang="zh-TW" sz="2000" dirty="0"/>
              <a:t>Every puppy or kitten you allow your pet to breed, steals a place and the chance of life from a pet already waiting</a:t>
            </a:r>
            <a:r>
              <a:rPr lang="en-NZ" altLang="zh-TW" sz="2000" dirty="0" smtClean="0"/>
              <a:t>.</a:t>
            </a:r>
            <a:endParaRPr lang="en-NZ" sz="2000" dirty="0"/>
          </a:p>
        </p:txBody>
      </p:sp>
    </p:spTree>
    <p:extLst>
      <p:ext uri="{BB962C8B-B14F-4D97-AF65-F5344CB8AC3E}">
        <p14:creationId xmlns:p14="http://schemas.microsoft.com/office/powerpoint/2010/main" val="302816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2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20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4" dur="20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20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p:txBody>
          <a:bodyPr/>
          <a:lstStyle/>
          <a:p>
            <a:r>
              <a:rPr lang="en-NZ" dirty="0" smtClean="0"/>
              <a:t>SPCA Animal Incoming Process</a:t>
            </a:r>
            <a:endParaRPr lang="en-NZ" dirty="0"/>
          </a:p>
        </p:txBody>
      </p:sp>
      <p:sp>
        <p:nvSpPr>
          <p:cNvPr id="2" name="Rectangle 1"/>
          <p:cNvSpPr/>
          <p:nvPr/>
        </p:nvSpPr>
        <p:spPr>
          <a:xfrm>
            <a:off x="596961" y="935886"/>
            <a:ext cx="5034018" cy="630942"/>
          </a:xfrm>
          <a:prstGeom prst="rect">
            <a:avLst/>
          </a:prstGeom>
        </p:spPr>
        <p:txBody>
          <a:bodyPr wrap="square">
            <a:spAutoFit/>
          </a:bodyPr>
          <a:lstStyle/>
          <a:p>
            <a:pPr lvl="0">
              <a:buClr>
                <a:srgbClr val="0070C0"/>
              </a:buClr>
            </a:pPr>
            <a:r>
              <a:rPr lang="en-US" sz="3500" b="1" dirty="0" err="1" smtClean="0">
                <a:solidFill>
                  <a:srgbClr val="F38C00"/>
                </a:solidFill>
                <a:ea typeface="Calibri"/>
                <a:cs typeface="Times New Roman"/>
              </a:rPr>
              <a:t>Microchipping</a:t>
            </a:r>
            <a:endParaRPr lang="en-US" sz="3500" b="1" dirty="0">
              <a:solidFill>
                <a:srgbClr val="F38C00"/>
              </a:solidFill>
              <a:ea typeface="Calibri"/>
              <a:cs typeface="Times New Roman"/>
            </a:endParaRPr>
          </a:p>
        </p:txBody>
      </p:sp>
      <p:sp>
        <p:nvSpPr>
          <p:cNvPr id="4" name="TextBox 3"/>
          <p:cNvSpPr txBox="1"/>
          <p:nvPr/>
        </p:nvSpPr>
        <p:spPr>
          <a:xfrm>
            <a:off x="4560862" y="1741567"/>
            <a:ext cx="4392486" cy="3785652"/>
          </a:xfrm>
          <a:prstGeom prst="rect">
            <a:avLst/>
          </a:prstGeom>
          <a:noFill/>
        </p:spPr>
        <p:txBody>
          <a:bodyPr wrap="square" rtlCol="0" anchor="ctr">
            <a:spAutoFit/>
          </a:bodyPr>
          <a:lstStyle/>
          <a:p>
            <a:r>
              <a:rPr lang="en-NZ" sz="2000" dirty="0" smtClean="0"/>
              <a:t>A needle is inserted </a:t>
            </a:r>
            <a:r>
              <a:rPr lang="en-NZ" sz="2000" dirty="0"/>
              <a:t>under the skin at the scruff of the neck, the microchip itself </a:t>
            </a:r>
            <a:r>
              <a:rPr lang="en-NZ" sz="2000" dirty="0" smtClean="0"/>
              <a:t>enters </a:t>
            </a:r>
            <a:r>
              <a:rPr lang="en-NZ" sz="2000" dirty="0"/>
              <a:t>under the skin through the middle of the </a:t>
            </a:r>
            <a:r>
              <a:rPr lang="en-NZ" sz="2000" dirty="0" smtClean="0"/>
              <a:t>needle.</a:t>
            </a:r>
          </a:p>
          <a:p>
            <a:endParaRPr lang="en-NZ" sz="2000" dirty="0"/>
          </a:p>
          <a:p>
            <a:r>
              <a:rPr lang="en-NZ" altLang="zh-TW" sz="2000" dirty="0"/>
              <a:t>All microchips carry a unique code which identifies your pet. The number is found by using a scanner; the number is then put into the computer on a national microchip database</a:t>
            </a:r>
            <a:r>
              <a:rPr lang="en-NZ" altLang="zh-TW" sz="2000" dirty="0" smtClean="0"/>
              <a:t>.</a:t>
            </a:r>
            <a:endParaRPr lang="en-NZ" sz="2000" dirty="0" smtClean="0"/>
          </a:p>
        </p:txBody>
      </p:sp>
      <p:pic>
        <p:nvPicPr>
          <p:cNvPr id="8194" name="Picture 2" descr="http://s.hswstatic.com/gif/pet-microchip-7.jpg"/>
          <p:cNvPicPr>
            <a:picLocks noChangeAspect="1" noChangeArrowheads="1"/>
          </p:cNvPicPr>
          <p:nvPr/>
        </p:nvPicPr>
        <p:blipFill rotWithShape="1">
          <a:blip r:embed="rId2">
            <a:extLst>
              <a:ext uri="{28A0092B-C50C-407E-A947-70E740481C1C}">
                <a14:useLocalDpi xmlns:a14="http://schemas.microsoft.com/office/drawing/2010/main" val="0"/>
              </a:ext>
            </a:extLst>
          </a:blip>
          <a:srcRect t="-15"/>
          <a:stretch/>
        </p:blipFill>
        <p:spPr bwMode="auto">
          <a:xfrm>
            <a:off x="628650" y="1700213"/>
            <a:ext cx="3687007" cy="3868361"/>
          </a:xfrm>
          <a:prstGeom prst="rect">
            <a:avLst/>
          </a:prstGeom>
          <a:noFill/>
          <a:ln>
            <a:noFill/>
          </a:ln>
          <a:extLst/>
        </p:spPr>
      </p:pic>
    </p:spTree>
    <p:extLst>
      <p:ext uri="{BB962C8B-B14F-4D97-AF65-F5344CB8AC3E}">
        <p14:creationId xmlns:p14="http://schemas.microsoft.com/office/powerpoint/2010/main" val="178408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2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4" dur="2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p:txBody>
          <a:bodyPr/>
          <a:lstStyle/>
          <a:p>
            <a:r>
              <a:rPr lang="en-NZ" smtClean="0"/>
              <a:t>SPCA Animal Incoming Process</a:t>
            </a:r>
            <a:endParaRPr lang="en-NZ" dirty="0"/>
          </a:p>
        </p:txBody>
      </p:sp>
      <p:sp>
        <p:nvSpPr>
          <p:cNvPr id="3" name="Content Placeholder 2"/>
          <p:cNvSpPr>
            <a:spLocks noGrp="1"/>
          </p:cNvSpPr>
          <p:nvPr>
            <p:ph idx="1"/>
          </p:nvPr>
        </p:nvSpPr>
        <p:spPr/>
        <p:txBody>
          <a:bodyPr/>
          <a:lstStyle/>
          <a:p>
            <a:endParaRPr lang="en-GB" altLang="en-US" smtClean="0"/>
          </a:p>
          <a:p>
            <a:endParaRPr lang="en-NZ" dirty="0"/>
          </a:p>
        </p:txBody>
      </p:sp>
      <p:sp>
        <p:nvSpPr>
          <p:cNvPr id="2" name="Rectangle 1"/>
          <p:cNvSpPr/>
          <p:nvPr/>
        </p:nvSpPr>
        <p:spPr>
          <a:xfrm>
            <a:off x="611188" y="1001690"/>
            <a:ext cx="6171895" cy="584775"/>
          </a:xfrm>
          <a:prstGeom prst="rect">
            <a:avLst/>
          </a:prstGeom>
        </p:spPr>
        <p:txBody>
          <a:bodyPr wrap="square">
            <a:spAutoFit/>
          </a:bodyPr>
          <a:lstStyle/>
          <a:p>
            <a:pPr lvl="0">
              <a:spcAft>
                <a:spcPts val="400"/>
              </a:spcAft>
              <a:buClr>
                <a:srgbClr val="0070C0"/>
              </a:buClr>
            </a:pPr>
            <a:r>
              <a:rPr lang="en-US" sz="3200" b="1" dirty="0" smtClean="0">
                <a:solidFill>
                  <a:srgbClr val="F38C00"/>
                </a:solidFill>
                <a:ea typeface="Calibri"/>
                <a:cs typeface="Times New Roman"/>
              </a:rPr>
              <a:t>Finding a forever home</a:t>
            </a:r>
            <a:endParaRPr lang="en-US" sz="3200" b="1" dirty="0">
              <a:solidFill>
                <a:srgbClr val="F38C00"/>
              </a:solidFill>
              <a:ea typeface="Calibri"/>
              <a:cs typeface="Times New Roman"/>
            </a:endParaRPr>
          </a:p>
        </p:txBody>
      </p:sp>
      <p:pic>
        <p:nvPicPr>
          <p:cNvPr id="5123" name="Picture 3" descr="K:\NEW EDUCATION STRATEGY\PHOTOS FOR WEBSITE\Kate&amp;Lily Auckland 2013 (7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80" t="16141" r="6411" b="16763"/>
          <a:stretch/>
        </p:blipFill>
        <p:spPr bwMode="auto">
          <a:xfrm>
            <a:off x="611188" y="1700213"/>
            <a:ext cx="7921252" cy="3889027"/>
          </a:xfrm>
          <a:prstGeom prst="roundRect">
            <a:avLst/>
          </a:prstGeom>
          <a:noFill/>
          <a:ln>
            <a:noFill/>
          </a:ln>
          <a:extLst/>
        </p:spPr>
      </p:pic>
    </p:spTree>
    <p:extLst>
      <p:ext uri="{BB962C8B-B14F-4D97-AF65-F5344CB8AC3E}">
        <p14:creationId xmlns:p14="http://schemas.microsoft.com/office/powerpoint/2010/main" val="41493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circle(out)">
                                      <p:cBhvr>
                                        <p:cTn id="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5"/>
          <p:cNvSpPr>
            <a:spLocks noGrp="1"/>
          </p:cNvSpPr>
          <p:nvPr>
            <p:ph type="title"/>
          </p:nvPr>
        </p:nvSpPr>
        <p:spPr/>
        <p:txBody>
          <a:bodyPr/>
          <a:lstStyle/>
          <a:p>
            <a:r>
              <a:rPr lang="en-NZ" smtClean="0"/>
              <a:t>A charity organisation</a:t>
            </a:r>
            <a:endParaRPr lang="en-NZ" dirty="0"/>
          </a:p>
        </p:txBody>
      </p:sp>
      <p:pic>
        <p:nvPicPr>
          <p:cNvPr id="8" name="Picture 3" descr="K:\EDUCATION\$Education Resources\FiveFreedoms\A4 images_150ppi\Love.jpg"/>
          <p:cNvPicPr>
            <a:picLocks noChangeAspect="1" noChangeArrowheads="1"/>
          </p:cNvPicPr>
          <p:nvPr/>
        </p:nvPicPr>
        <p:blipFill rotWithShape="1">
          <a:blip r:embed="rId2">
            <a:extLst>
              <a:ext uri="{28A0092B-C50C-407E-A947-70E740481C1C}">
                <a14:useLocalDpi xmlns:a14="http://schemas.microsoft.com/office/drawing/2010/main" val="0"/>
              </a:ext>
            </a:extLst>
          </a:blip>
          <a:srcRect t="33958" b="25611"/>
          <a:stretch/>
        </p:blipFill>
        <p:spPr bwMode="auto">
          <a:xfrm>
            <a:off x="-4762" y="-171400"/>
            <a:ext cx="9257282" cy="52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1699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NZ" dirty="0" smtClean="0"/>
              <a:t>What is the definition of </a:t>
            </a:r>
            <a:r>
              <a:rPr lang="en-NZ" dirty="0" smtClean="0">
                <a:solidFill>
                  <a:srgbClr val="F38C00"/>
                </a:solidFill>
              </a:rPr>
              <a:t>a charity</a:t>
            </a:r>
            <a:r>
              <a:rPr lang="en-NZ" dirty="0" smtClean="0"/>
              <a:t>?</a:t>
            </a:r>
            <a:endParaRPr lang="en-NZ" dirty="0"/>
          </a:p>
        </p:txBody>
      </p:sp>
      <p:pic>
        <p:nvPicPr>
          <p:cNvPr id="10242" name="Picture 2" descr="http://www.ourcommunity.com.au/images/fundingcentre/news/fc-newsmain-charitydefined.jpg"/>
          <p:cNvPicPr>
            <a:picLocks noChangeAspect="1" noChangeArrowheads="1"/>
          </p:cNvPicPr>
          <p:nvPr/>
        </p:nvPicPr>
        <p:blipFill rotWithShape="1">
          <a:blip r:embed="rId2">
            <a:extLst>
              <a:ext uri="{28A0092B-C50C-407E-A947-70E740481C1C}">
                <a14:useLocalDpi xmlns:a14="http://schemas.microsoft.com/office/drawing/2010/main" val="0"/>
              </a:ext>
            </a:extLst>
          </a:blip>
          <a:srcRect l="20433" t="3855" r="19047" b="-471"/>
          <a:stretch/>
        </p:blipFill>
        <p:spPr bwMode="auto">
          <a:xfrm>
            <a:off x="623383" y="1711518"/>
            <a:ext cx="3660585" cy="3877721"/>
          </a:xfrm>
          <a:prstGeom prst="roundRect">
            <a:avLst/>
          </a:prstGeom>
          <a:noFill/>
          <a:ln>
            <a:noFill/>
          </a:ln>
          <a:extLst/>
        </p:spPr>
      </p:pic>
      <p:sp>
        <p:nvSpPr>
          <p:cNvPr id="6" name="Content Placeholder 2"/>
          <p:cNvSpPr txBox="1">
            <a:spLocks/>
          </p:cNvSpPr>
          <p:nvPr/>
        </p:nvSpPr>
        <p:spPr>
          <a:xfrm>
            <a:off x="4572000" y="1700213"/>
            <a:ext cx="4320480" cy="36730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rgbClr val="F38C00"/>
              </a:buClr>
              <a:buSzPct val="150000"/>
            </a:pPr>
            <a:r>
              <a:rPr lang="en-NZ" sz="2800" dirty="0" smtClean="0">
                <a:latin typeface="+mn-lt"/>
              </a:rPr>
              <a:t>An organization set up to provide help and raise money for those in need.</a:t>
            </a:r>
          </a:p>
          <a:p>
            <a:pPr>
              <a:spcBef>
                <a:spcPts val="0"/>
              </a:spcBef>
              <a:buClr>
                <a:srgbClr val="F38C00"/>
              </a:buClr>
              <a:buSzPct val="150000"/>
            </a:pPr>
            <a:endParaRPr lang="en-NZ" sz="2800" dirty="0" smtClean="0">
              <a:latin typeface="+mn-lt"/>
            </a:endParaRPr>
          </a:p>
          <a:p>
            <a:pPr>
              <a:spcBef>
                <a:spcPts val="0"/>
              </a:spcBef>
              <a:buClr>
                <a:srgbClr val="F38C00"/>
              </a:buClr>
              <a:buSzPct val="150000"/>
            </a:pPr>
            <a:r>
              <a:rPr lang="en-NZ" altLang="zh-TW" sz="2800" dirty="0">
                <a:latin typeface="+mn-lt"/>
              </a:rPr>
              <a:t>The voluntary giving of help, typically in the form of money, to those in need.</a:t>
            </a:r>
          </a:p>
          <a:p>
            <a:pPr marL="0" indent="0">
              <a:spcBef>
                <a:spcPts val="0"/>
              </a:spcBef>
              <a:buClr>
                <a:srgbClr val="F38C00"/>
              </a:buClr>
              <a:buSzPct val="150000"/>
              <a:buFont typeface="Arial" pitchFamily="34" charset="0"/>
              <a:buNone/>
            </a:pPr>
            <a:endParaRPr lang="en-NZ" sz="2800" dirty="0" smtClean="0">
              <a:latin typeface="+mn-lt"/>
            </a:endParaRPr>
          </a:p>
          <a:p>
            <a:pPr marL="0" indent="0">
              <a:buClr>
                <a:srgbClr val="F38C00"/>
              </a:buClr>
              <a:buSzPct val="150000"/>
              <a:buFont typeface="Arial" pitchFamily="34" charset="0"/>
              <a:buNone/>
            </a:pPr>
            <a:endParaRPr lang="en-NZ" sz="2800" dirty="0">
              <a:latin typeface="+mn-lt"/>
            </a:endParaRPr>
          </a:p>
        </p:txBody>
      </p:sp>
    </p:spTree>
    <p:extLst>
      <p:ext uri="{BB962C8B-B14F-4D97-AF65-F5344CB8AC3E}">
        <p14:creationId xmlns:p14="http://schemas.microsoft.com/office/powerpoint/2010/main" val="53611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80">
                                          <p:stCondLst>
                                            <p:cond delay="0"/>
                                          </p:stCondLst>
                                        </p:cTn>
                                        <p:tgtEl>
                                          <p:spTgt spid="6">
                                            <p:txEl>
                                              <p:pRg st="2" end="2"/>
                                            </p:txEl>
                                          </p:spTgt>
                                        </p:tgtEl>
                                      </p:cBhvr>
                                    </p:animEffect>
                                    <p:anim calcmode="lin" valueType="num">
                                      <p:cBhvr>
                                        <p:cTn id="26"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2" end="2"/>
                                            </p:txEl>
                                          </p:spTgt>
                                        </p:tgtEl>
                                      </p:cBhvr>
                                      <p:to x="100000" y="60000"/>
                                    </p:animScale>
                                    <p:animScale>
                                      <p:cBhvr>
                                        <p:cTn id="32" dur="166" decel="50000">
                                          <p:stCondLst>
                                            <p:cond delay="676"/>
                                          </p:stCondLst>
                                        </p:cTn>
                                        <p:tgtEl>
                                          <p:spTgt spid="6">
                                            <p:txEl>
                                              <p:pRg st="2" end="2"/>
                                            </p:txEl>
                                          </p:spTgt>
                                        </p:tgtEl>
                                      </p:cBhvr>
                                      <p:to x="100000" y="100000"/>
                                    </p:animScale>
                                    <p:animScale>
                                      <p:cBhvr>
                                        <p:cTn id="33" dur="26">
                                          <p:stCondLst>
                                            <p:cond delay="1312"/>
                                          </p:stCondLst>
                                        </p:cTn>
                                        <p:tgtEl>
                                          <p:spTgt spid="6">
                                            <p:txEl>
                                              <p:pRg st="2" end="2"/>
                                            </p:txEl>
                                          </p:spTgt>
                                        </p:tgtEl>
                                      </p:cBhvr>
                                      <p:to x="100000" y="80000"/>
                                    </p:animScale>
                                    <p:animScale>
                                      <p:cBhvr>
                                        <p:cTn id="34" dur="166" decel="50000">
                                          <p:stCondLst>
                                            <p:cond delay="1338"/>
                                          </p:stCondLst>
                                        </p:cTn>
                                        <p:tgtEl>
                                          <p:spTgt spid="6">
                                            <p:txEl>
                                              <p:pRg st="2" end="2"/>
                                            </p:txEl>
                                          </p:spTgt>
                                        </p:tgtEl>
                                      </p:cBhvr>
                                      <p:to x="100000" y="100000"/>
                                    </p:animScale>
                                    <p:animScale>
                                      <p:cBhvr>
                                        <p:cTn id="35" dur="26">
                                          <p:stCondLst>
                                            <p:cond delay="1642"/>
                                          </p:stCondLst>
                                        </p:cTn>
                                        <p:tgtEl>
                                          <p:spTgt spid="6">
                                            <p:txEl>
                                              <p:pRg st="2" end="2"/>
                                            </p:txEl>
                                          </p:spTgt>
                                        </p:tgtEl>
                                      </p:cBhvr>
                                      <p:to x="100000" y="90000"/>
                                    </p:animScale>
                                    <p:animScale>
                                      <p:cBhvr>
                                        <p:cTn id="36" dur="166" decel="50000">
                                          <p:stCondLst>
                                            <p:cond delay="1668"/>
                                          </p:stCondLst>
                                        </p:cTn>
                                        <p:tgtEl>
                                          <p:spTgt spid="6">
                                            <p:txEl>
                                              <p:pRg st="2" end="2"/>
                                            </p:txEl>
                                          </p:spTgt>
                                        </p:tgtEl>
                                      </p:cBhvr>
                                      <p:to x="100000" y="100000"/>
                                    </p:animScale>
                                    <p:animScale>
                                      <p:cBhvr>
                                        <p:cTn id="37" dur="26">
                                          <p:stCondLst>
                                            <p:cond delay="1808"/>
                                          </p:stCondLst>
                                        </p:cTn>
                                        <p:tgtEl>
                                          <p:spTgt spid="6">
                                            <p:txEl>
                                              <p:pRg st="2" end="2"/>
                                            </p:txEl>
                                          </p:spTgt>
                                        </p:tgtEl>
                                      </p:cBhvr>
                                      <p:to x="100000" y="95000"/>
                                    </p:animScale>
                                    <p:animScale>
                                      <p:cBhvr>
                                        <p:cTn id="38"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What do the letters S.P.C.A stand for?</a:t>
            </a:r>
            <a:endParaRPr lang="en-NZ" dirty="0"/>
          </a:p>
        </p:txBody>
      </p:sp>
      <p:sp>
        <p:nvSpPr>
          <p:cNvPr id="3" name="Content Placeholder 2"/>
          <p:cNvSpPr>
            <a:spLocks noGrp="1"/>
          </p:cNvSpPr>
          <p:nvPr>
            <p:ph idx="1"/>
          </p:nvPr>
        </p:nvSpPr>
        <p:spPr>
          <a:xfrm>
            <a:off x="5149230" y="1412776"/>
            <a:ext cx="3366120" cy="937568"/>
          </a:xfrm>
        </p:spPr>
        <p:txBody>
          <a:bodyPr>
            <a:normAutofit lnSpcReduction="10000"/>
          </a:bodyPr>
          <a:lstStyle/>
          <a:p>
            <a:pPr marL="0" indent="0">
              <a:buNone/>
            </a:pPr>
            <a:r>
              <a:rPr lang="en-US" sz="6500" b="1" dirty="0" smtClean="0">
                <a:solidFill>
                  <a:srgbClr val="0070BB"/>
                </a:solidFill>
              </a:rPr>
              <a:t>S</a:t>
            </a:r>
            <a:r>
              <a:rPr lang="en-US" sz="3200" b="1" dirty="0" smtClean="0">
                <a:solidFill>
                  <a:srgbClr val="0070BB"/>
                </a:solidFill>
              </a:rPr>
              <a:t>ociety</a:t>
            </a:r>
            <a:r>
              <a:rPr lang="en-US" sz="3200" dirty="0" smtClean="0"/>
              <a:t> for the</a:t>
            </a:r>
          </a:p>
        </p:txBody>
      </p:sp>
      <p:pic>
        <p:nvPicPr>
          <p:cNvPr id="9219" name="Picture 3" descr="K:\PHOTOGRAPHY\Appeals\kitten\appeal_kitten_2013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49" t="3294" r="20175" b="778"/>
          <a:stretch/>
        </p:blipFill>
        <p:spPr bwMode="auto">
          <a:xfrm>
            <a:off x="628650" y="1268761"/>
            <a:ext cx="4176464" cy="4194602"/>
          </a:xfrm>
          <a:prstGeom prst="roundRect">
            <a:avLst/>
          </a:prstGeom>
          <a:noFill/>
          <a:ln>
            <a:noFill/>
          </a:ln>
          <a:extLst/>
        </p:spPr>
      </p:pic>
      <p:sp>
        <p:nvSpPr>
          <p:cNvPr id="5" name="Content Placeholder 2"/>
          <p:cNvSpPr txBox="1">
            <a:spLocks/>
          </p:cNvSpPr>
          <p:nvPr/>
        </p:nvSpPr>
        <p:spPr>
          <a:xfrm>
            <a:off x="5149230" y="2312446"/>
            <a:ext cx="3469541"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00" b="1" dirty="0" smtClean="0">
              <a:solidFill>
                <a:srgbClr val="0070C0"/>
              </a:solidFill>
              <a:latin typeface="+mn-lt"/>
            </a:endParaRPr>
          </a:p>
          <a:p>
            <a:pPr marL="0" indent="0">
              <a:spcBef>
                <a:spcPts val="0"/>
              </a:spcBef>
              <a:buFont typeface="Arial" pitchFamily="34" charset="0"/>
              <a:buNone/>
            </a:pPr>
            <a:r>
              <a:rPr lang="en-US" sz="6500" b="1" dirty="0" smtClean="0">
                <a:solidFill>
                  <a:srgbClr val="0070C0"/>
                </a:solidFill>
                <a:latin typeface="+mn-lt"/>
              </a:rPr>
              <a:t>P</a:t>
            </a:r>
            <a:r>
              <a:rPr lang="en-US" sz="3200" b="1" dirty="0" smtClean="0">
                <a:solidFill>
                  <a:srgbClr val="0070BB"/>
                </a:solidFill>
                <a:latin typeface="+mn-lt"/>
              </a:rPr>
              <a:t>revention</a:t>
            </a:r>
            <a:r>
              <a:rPr lang="en-US" sz="3200" dirty="0" smtClean="0">
                <a:latin typeface="+mn-lt"/>
              </a:rPr>
              <a:t> of</a:t>
            </a:r>
          </a:p>
        </p:txBody>
      </p:sp>
      <p:sp>
        <p:nvSpPr>
          <p:cNvPr id="6" name="Content Placeholder 2"/>
          <p:cNvSpPr txBox="1">
            <a:spLocks/>
          </p:cNvSpPr>
          <p:nvPr/>
        </p:nvSpPr>
        <p:spPr>
          <a:xfrm>
            <a:off x="5149230" y="3366129"/>
            <a:ext cx="3469541" cy="10452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00" b="1" dirty="0" smtClean="0">
              <a:solidFill>
                <a:srgbClr val="0070C0"/>
              </a:solidFill>
              <a:latin typeface="+mn-lt"/>
            </a:endParaRPr>
          </a:p>
          <a:p>
            <a:pPr marL="0" indent="0">
              <a:spcBef>
                <a:spcPts val="0"/>
              </a:spcBef>
              <a:buFont typeface="Arial" pitchFamily="34" charset="0"/>
              <a:buNone/>
            </a:pPr>
            <a:r>
              <a:rPr lang="en-US" sz="6500" b="1" dirty="0" smtClean="0">
                <a:solidFill>
                  <a:srgbClr val="0070C0"/>
                </a:solidFill>
                <a:latin typeface="+mn-lt"/>
              </a:rPr>
              <a:t>C</a:t>
            </a:r>
            <a:r>
              <a:rPr lang="en-US" sz="3200" b="1" dirty="0" smtClean="0">
                <a:solidFill>
                  <a:srgbClr val="0070BB"/>
                </a:solidFill>
                <a:latin typeface="+mn-lt"/>
              </a:rPr>
              <a:t>ruelty</a:t>
            </a:r>
            <a:r>
              <a:rPr lang="en-US" sz="3200" dirty="0" smtClean="0">
                <a:latin typeface="+mn-lt"/>
              </a:rPr>
              <a:t> to</a:t>
            </a:r>
          </a:p>
          <a:p>
            <a:pPr marL="0" indent="0">
              <a:buClr>
                <a:srgbClr val="0070BB"/>
              </a:buClr>
              <a:buSzPct val="150000"/>
              <a:buFont typeface="Arial" pitchFamily="34" charset="0"/>
              <a:buNone/>
            </a:pPr>
            <a:endParaRPr lang="en-NZ" sz="3000" dirty="0" smtClean="0">
              <a:latin typeface="+mn-lt"/>
            </a:endParaRPr>
          </a:p>
        </p:txBody>
      </p:sp>
      <p:sp>
        <p:nvSpPr>
          <p:cNvPr id="7" name="Content Placeholder 2"/>
          <p:cNvSpPr txBox="1">
            <a:spLocks/>
          </p:cNvSpPr>
          <p:nvPr/>
        </p:nvSpPr>
        <p:spPr>
          <a:xfrm>
            <a:off x="5149230" y="4411343"/>
            <a:ext cx="3469541" cy="11706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00" b="1" dirty="0" smtClean="0">
              <a:solidFill>
                <a:srgbClr val="0070C0"/>
              </a:solidFill>
              <a:latin typeface="+mn-lt"/>
            </a:endParaRPr>
          </a:p>
          <a:p>
            <a:pPr marL="0" indent="0">
              <a:spcBef>
                <a:spcPts val="0"/>
              </a:spcBef>
              <a:buFont typeface="Arial" pitchFamily="34" charset="0"/>
              <a:buNone/>
            </a:pPr>
            <a:r>
              <a:rPr lang="en-US" sz="6500" b="1" dirty="0" smtClean="0">
                <a:solidFill>
                  <a:srgbClr val="0070C0"/>
                </a:solidFill>
                <a:latin typeface="+mn-lt"/>
              </a:rPr>
              <a:t>A</a:t>
            </a:r>
            <a:r>
              <a:rPr lang="en-US" sz="3200" b="1" dirty="0" smtClean="0">
                <a:solidFill>
                  <a:srgbClr val="0070BB"/>
                </a:solidFill>
                <a:latin typeface="+mn-lt"/>
              </a:rPr>
              <a:t>nimals</a:t>
            </a:r>
            <a:r>
              <a:rPr lang="en-US" sz="3200" dirty="0" smtClean="0">
                <a:latin typeface="+mn-lt"/>
              </a:rPr>
              <a:t> </a:t>
            </a:r>
            <a:endParaRPr lang="en-NZ" sz="3200" dirty="0" smtClean="0">
              <a:latin typeface="+mn-lt"/>
            </a:endParaRPr>
          </a:p>
          <a:p>
            <a:pPr marL="0" indent="0">
              <a:buClr>
                <a:srgbClr val="0070BB"/>
              </a:buClr>
              <a:buSzPct val="150000"/>
              <a:buFont typeface="Arial" pitchFamily="34" charset="0"/>
              <a:buNone/>
            </a:pPr>
            <a:endParaRPr lang="en-NZ" sz="3000" dirty="0" smtClean="0">
              <a:latin typeface="+mn-lt"/>
            </a:endParaRPr>
          </a:p>
        </p:txBody>
      </p:sp>
    </p:spTree>
    <p:extLst>
      <p:ext uri="{BB962C8B-B14F-4D97-AF65-F5344CB8AC3E}">
        <p14:creationId xmlns:p14="http://schemas.microsoft.com/office/powerpoint/2010/main" val="293448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66667E-6 4.81481E-6 L -1.66667E-6 -0.07223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2.22222E-6 -2.22222E-6 L 2.22222E-6 -0.07222 " pathEditMode="relative" rAng="0" ptsTypes="AA">
                                      <p:cBhvr>
                                        <p:cTn id="14" dur="250" accel="50000" decel="50000" autoRev="1" fill="hold">
                                          <p:stCondLst>
                                            <p:cond delay="0"/>
                                          </p:stCondLst>
                                        </p:cTn>
                                        <p:tgtEl>
                                          <p:spTgt spid="5"/>
                                        </p:tgtEl>
                                        <p:attrNameLst>
                                          <p:attrName>ppt_x</p:attrName>
                                          <p:attrName>ppt_y</p:attrName>
                                        </p:attrNameLst>
                                      </p:cBhvr>
                                      <p:rCtr x="0" y="-3611"/>
                                    </p:animMotion>
                                    <p:animRot by="1500000">
                                      <p:cBhvr>
                                        <p:cTn id="15" dur="125" fill="hold">
                                          <p:stCondLst>
                                            <p:cond delay="0"/>
                                          </p:stCondLst>
                                        </p:cTn>
                                        <p:tgtEl>
                                          <p:spTgt spid="5"/>
                                        </p:tgtEl>
                                        <p:attrNameLst>
                                          <p:attrName>r</p:attrName>
                                        </p:attrNameLst>
                                      </p:cBhvr>
                                    </p:animRot>
                                    <p:animRot by="-1500000">
                                      <p:cBhvr>
                                        <p:cTn id="16" dur="125" fill="hold">
                                          <p:stCondLst>
                                            <p:cond delay="125"/>
                                          </p:stCondLst>
                                        </p:cTn>
                                        <p:tgtEl>
                                          <p:spTgt spid="5"/>
                                        </p:tgtEl>
                                        <p:attrNameLst>
                                          <p:attrName>r</p:attrName>
                                        </p:attrNameLst>
                                      </p:cBhvr>
                                    </p:animRot>
                                    <p:animRot by="-1500000">
                                      <p:cBhvr>
                                        <p:cTn id="17" dur="125" fill="hold">
                                          <p:stCondLst>
                                            <p:cond delay="250"/>
                                          </p:stCondLst>
                                        </p:cTn>
                                        <p:tgtEl>
                                          <p:spTgt spid="5"/>
                                        </p:tgtEl>
                                        <p:attrNameLst>
                                          <p:attrName>r</p:attrName>
                                        </p:attrNameLst>
                                      </p:cBhvr>
                                    </p:animRot>
                                    <p:animRot by="1500000">
                                      <p:cBhvr>
                                        <p:cTn id="18" dur="125" fill="hold">
                                          <p:stCondLst>
                                            <p:cond delay="375"/>
                                          </p:stCondLst>
                                        </p:cTn>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0" nodeType="clickEffect">
                                  <p:stCondLst>
                                    <p:cond delay="0"/>
                                  </p:stCondLst>
                                  <p:iterate type="lt">
                                    <p:tmPct val="10000"/>
                                  </p:iterate>
                                  <p:childTnLst>
                                    <p:animMotion origin="layout" path="M 2.22222E-6 1.85185E-6 L 2.22222E-6 -0.07222 " pathEditMode="relative" rAng="0" ptsTypes="AA">
                                      <p:cBhvr>
                                        <p:cTn id="22" dur="250" accel="50000" decel="50000" autoRev="1" fill="hold">
                                          <p:stCondLst>
                                            <p:cond delay="0"/>
                                          </p:stCondLst>
                                        </p:cTn>
                                        <p:tgtEl>
                                          <p:spTgt spid="6"/>
                                        </p:tgtEl>
                                        <p:attrNameLst>
                                          <p:attrName>ppt_x</p:attrName>
                                          <p:attrName>ppt_y</p:attrName>
                                        </p:attrNameLst>
                                      </p:cBhvr>
                                      <p:rCtr x="0" y="-3611"/>
                                    </p:animMotion>
                                    <p:animRot by="1500000">
                                      <p:cBhvr>
                                        <p:cTn id="23" dur="125" fill="hold">
                                          <p:stCondLst>
                                            <p:cond delay="0"/>
                                          </p:stCondLst>
                                        </p:cTn>
                                        <p:tgtEl>
                                          <p:spTgt spid="6"/>
                                        </p:tgtEl>
                                        <p:attrNameLst>
                                          <p:attrName>r</p:attrName>
                                        </p:attrNameLst>
                                      </p:cBhvr>
                                    </p:animRot>
                                    <p:animRot by="-1500000">
                                      <p:cBhvr>
                                        <p:cTn id="24" dur="125" fill="hold">
                                          <p:stCondLst>
                                            <p:cond delay="125"/>
                                          </p:stCondLst>
                                        </p:cTn>
                                        <p:tgtEl>
                                          <p:spTgt spid="6"/>
                                        </p:tgtEl>
                                        <p:attrNameLst>
                                          <p:attrName>r</p:attrName>
                                        </p:attrNameLst>
                                      </p:cBhvr>
                                    </p:animRot>
                                    <p:animRot by="-1500000">
                                      <p:cBhvr>
                                        <p:cTn id="25" dur="125" fill="hold">
                                          <p:stCondLst>
                                            <p:cond delay="250"/>
                                          </p:stCondLst>
                                        </p:cTn>
                                        <p:tgtEl>
                                          <p:spTgt spid="6"/>
                                        </p:tgtEl>
                                        <p:attrNameLst>
                                          <p:attrName>r</p:attrName>
                                        </p:attrNameLst>
                                      </p:cBhvr>
                                    </p:animRot>
                                    <p:animRot by="1500000">
                                      <p:cBhvr>
                                        <p:cTn id="26" dur="125" fill="hold">
                                          <p:stCondLst>
                                            <p:cond delay="375"/>
                                          </p:stCondLst>
                                        </p:cTn>
                                        <p:tgtEl>
                                          <p:spTgt spid="6"/>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2.22222E-6 -2.22222E-6 L 2.22222E-6 -0.07222 " pathEditMode="relative" rAng="0" ptsTypes="AA">
                                      <p:cBhvr>
                                        <p:cTn id="30" dur="250" accel="50000" decel="50000" autoRev="1" fill="hold">
                                          <p:stCondLst>
                                            <p:cond delay="0"/>
                                          </p:stCondLst>
                                        </p:cTn>
                                        <p:tgtEl>
                                          <p:spTgt spid="7"/>
                                        </p:tgtEl>
                                        <p:attrNameLst>
                                          <p:attrName>ppt_x</p:attrName>
                                          <p:attrName>ppt_y</p:attrName>
                                        </p:attrNameLst>
                                      </p:cBhvr>
                                      <p:rCtr x="0" y="-3611"/>
                                    </p:animMotion>
                                    <p:animRot by="1500000">
                                      <p:cBhvr>
                                        <p:cTn id="31" dur="125" fill="hold">
                                          <p:stCondLst>
                                            <p:cond delay="0"/>
                                          </p:stCondLst>
                                        </p:cTn>
                                        <p:tgtEl>
                                          <p:spTgt spid="7"/>
                                        </p:tgtEl>
                                        <p:attrNameLst>
                                          <p:attrName>r</p:attrName>
                                        </p:attrNameLst>
                                      </p:cBhvr>
                                    </p:animRot>
                                    <p:animRot by="-1500000">
                                      <p:cBhvr>
                                        <p:cTn id="32" dur="125" fill="hold">
                                          <p:stCondLst>
                                            <p:cond delay="125"/>
                                          </p:stCondLst>
                                        </p:cTn>
                                        <p:tgtEl>
                                          <p:spTgt spid="7"/>
                                        </p:tgtEl>
                                        <p:attrNameLst>
                                          <p:attrName>r</p:attrName>
                                        </p:attrNameLst>
                                      </p:cBhvr>
                                    </p:animRot>
                                    <p:animRot by="-1500000">
                                      <p:cBhvr>
                                        <p:cTn id="33" dur="125" fill="hold">
                                          <p:stCondLst>
                                            <p:cond delay="250"/>
                                          </p:stCondLst>
                                        </p:cTn>
                                        <p:tgtEl>
                                          <p:spTgt spid="7"/>
                                        </p:tgtEl>
                                        <p:attrNameLst>
                                          <p:attrName>r</p:attrName>
                                        </p:attrNameLst>
                                      </p:cBhvr>
                                    </p:animRot>
                                    <p:animRot by="1500000">
                                      <p:cBhvr>
                                        <p:cTn id="34"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NZ" dirty="0" smtClean="0"/>
              <a:t>How can the SPCA afford to help</a:t>
            </a:r>
            <a:br>
              <a:rPr lang="en-NZ" dirty="0" smtClean="0"/>
            </a:br>
            <a:r>
              <a:rPr lang="en-NZ" dirty="0" smtClean="0"/>
              <a:t>so many animals?</a:t>
            </a:r>
            <a:endParaRPr lang="en-NZ" dirty="0"/>
          </a:p>
        </p:txBody>
      </p:sp>
      <p:sp>
        <p:nvSpPr>
          <p:cNvPr id="3" name="Content Placeholder 2"/>
          <p:cNvSpPr>
            <a:spLocks noGrp="1"/>
          </p:cNvSpPr>
          <p:nvPr>
            <p:ph idx="1"/>
          </p:nvPr>
        </p:nvSpPr>
        <p:spPr>
          <a:xfrm>
            <a:off x="4572000" y="1448781"/>
            <a:ext cx="4320480" cy="4104455"/>
          </a:xfrm>
        </p:spPr>
        <p:txBody>
          <a:bodyPr anchor="ctr">
            <a:normAutofit/>
          </a:bodyPr>
          <a:lstStyle/>
          <a:p>
            <a:pPr lvl="0"/>
            <a:r>
              <a:rPr lang="en-US" dirty="0" smtClean="0"/>
              <a:t>We receive no direct government funding so we rely on:</a:t>
            </a:r>
          </a:p>
          <a:p>
            <a:pPr marL="457200" lvl="0" indent="-457200">
              <a:buClr>
                <a:srgbClr val="F38C00"/>
              </a:buClr>
              <a:buFont typeface="Wingdings" panose="05000000000000000000" pitchFamily="2" charset="2"/>
              <a:buChar char="l"/>
            </a:pPr>
            <a:r>
              <a:rPr lang="en-NZ" dirty="0" smtClean="0"/>
              <a:t>Volunteers</a:t>
            </a:r>
          </a:p>
          <a:p>
            <a:pPr marL="457200" lvl="0" indent="-457200">
              <a:buClr>
                <a:srgbClr val="F38C00"/>
              </a:buClr>
              <a:buFont typeface="Wingdings" panose="05000000000000000000" pitchFamily="2" charset="2"/>
              <a:buChar char="l"/>
            </a:pPr>
            <a:r>
              <a:rPr lang="en-NZ" dirty="0" smtClean="0"/>
              <a:t>SPCA Op Shops</a:t>
            </a:r>
          </a:p>
          <a:p>
            <a:pPr marL="457200" lvl="0" indent="-457200">
              <a:buClr>
                <a:srgbClr val="F38C00"/>
              </a:buClr>
              <a:buFont typeface="Wingdings" panose="05000000000000000000" pitchFamily="2" charset="2"/>
              <a:buChar char="l"/>
            </a:pPr>
            <a:r>
              <a:rPr lang="en-NZ" dirty="0" smtClean="0"/>
              <a:t>Donations</a:t>
            </a:r>
          </a:p>
          <a:p>
            <a:pPr marL="457200" lvl="0" indent="-457200">
              <a:buClr>
                <a:srgbClr val="F38C00"/>
              </a:buClr>
              <a:buFont typeface="Wingdings" panose="05000000000000000000" pitchFamily="2" charset="2"/>
              <a:buChar char="l"/>
            </a:pPr>
            <a:r>
              <a:rPr lang="en-NZ" dirty="0" smtClean="0"/>
              <a:t>Fundraisers</a:t>
            </a:r>
          </a:p>
          <a:p>
            <a:pPr marL="457200" lvl="0" indent="-457200">
              <a:buClr>
                <a:srgbClr val="F38C00"/>
              </a:buClr>
              <a:buFont typeface="Wingdings" panose="05000000000000000000" pitchFamily="2" charset="2"/>
              <a:buChar char="l"/>
            </a:pPr>
            <a:r>
              <a:rPr lang="en-NZ" dirty="0" smtClean="0"/>
              <a:t>Sponsorship</a:t>
            </a:r>
            <a:endParaRPr lang="en-NZ" dirty="0"/>
          </a:p>
        </p:txBody>
      </p:sp>
      <p:pic>
        <p:nvPicPr>
          <p:cNvPr id="4098" name="Picture 2" descr="K:\PHOTOGRAPHY\Annual Report\Op Shop.JPG"/>
          <p:cNvPicPr>
            <a:picLocks noChangeAspect="1" noChangeArrowheads="1"/>
          </p:cNvPicPr>
          <p:nvPr/>
        </p:nvPicPr>
        <p:blipFill rotWithShape="1">
          <a:blip r:embed="rId2">
            <a:extLst>
              <a:ext uri="{28A0092B-C50C-407E-A947-70E740481C1C}">
                <a14:useLocalDpi xmlns:a14="http://schemas.microsoft.com/office/drawing/2010/main" val="0"/>
              </a:ext>
            </a:extLst>
          </a:blip>
          <a:srcRect l="11096" t="14826" r="37334" b="7011"/>
          <a:stretch/>
        </p:blipFill>
        <p:spPr bwMode="auto">
          <a:xfrm>
            <a:off x="609995" y="1412826"/>
            <a:ext cx="3673973" cy="4176365"/>
          </a:xfrm>
          <a:prstGeom prst="roundRect">
            <a:avLst/>
          </a:prstGeom>
          <a:noFill/>
          <a:ln>
            <a:noFill/>
          </a:ln>
          <a:extLst/>
        </p:spPr>
      </p:pic>
    </p:spTree>
    <p:extLst>
      <p:ext uri="{BB962C8B-B14F-4D97-AF65-F5344CB8AC3E}">
        <p14:creationId xmlns:p14="http://schemas.microsoft.com/office/powerpoint/2010/main" val="404316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NZ" smtClean="0"/>
              <a:t>Ways you can support your local SPCA</a:t>
            </a:r>
            <a:endParaRPr lang="en-NZ" dirty="0"/>
          </a:p>
        </p:txBody>
      </p:sp>
      <p:sp>
        <p:nvSpPr>
          <p:cNvPr id="3" name="Content Placeholder 2"/>
          <p:cNvSpPr>
            <a:spLocks noGrp="1"/>
          </p:cNvSpPr>
          <p:nvPr>
            <p:ph idx="1"/>
          </p:nvPr>
        </p:nvSpPr>
        <p:spPr>
          <a:xfrm>
            <a:off x="611188" y="1285973"/>
            <a:ext cx="8263830" cy="4464496"/>
          </a:xfrm>
        </p:spPr>
        <p:txBody>
          <a:bodyPr>
            <a:noAutofit/>
          </a:bodyPr>
          <a:lstStyle/>
          <a:p>
            <a:pPr marL="457200" lvl="0" indent="-457200">
              <a:buClr>
                <a:srgbClr val="F38C00"/>
              </a:buClr>
              <a:buFont typeface="Wingdings" panose="05000000000000000000" pitchFamily="2" charset="2"/>
              <a:buChar char="l"/>
            </a:pPr>
            <a:r>
              <a:rPr lang="en-US" sz="2400" dirty="0" smtClean="0"/>
              <a:t>Spread the word - help us </a:t>
            </a:r>
            <a:r>
              <a:rPr lang="en-US" sz="2400" smtClean="0"/>
              <a:t>educate people about </a:t>
            </a:r>
            <a:r>
              <a:rPr lang="en-US" sz="2400" dirty="0" smtClean="0"/>
              <a:t>important animal welfare issues</a:t>
            </a:r>
          </a:p>
          <a:p>
            <a:pPr marL="457200" indent="-457200">
              <a:buClr>
                <a:srgbClr val="F38C00"/>
              </a:buClr>
              <a:buFont typeface="Wingdings" panose="05000000000000000000" pitchFamily="2" charset="2"/>
              <a:buChar char="l"/>
            </a:pPr>
            <a:r>
              <a:rPr lang="en-US" altLang="zh-TW" sz="2400" dirty="0">
                <a:solidFill>
                  <a:prstClr val="black"/>
                </a:solidFill>
              </a:rPr>
              <a:t>Fundraise for us </a:t>
            </a:r>
            <a:endParaRPr lang="en-US" altLang="zh-TW" sz="2400" dirty="0" smtClean="0">
              <a:solidFill>
                <a:prstClr val="black"/>
              </a:solidFill>
            </a:endParaRPr>
          </a:p>
          <a:p>
            <a:pPr marL="457200" indent="-457200">
              <a:buClr>
                <a:srgbClr val="F38C00"/>
              </a:buClr>
              <a:buFont typeface="Wingdings" panose="05000000000000000000" pitchFamily="2" charset="2"/>
              <a:buChar char="l"/>
            </a:pPr>
            <a:r>
              <a:rPr lang="en-US" altLang="zh-TW" sz="2400" dirty="0" smtClean="0">
                <a:solidFill>
                  <a:prstClr val="black"/>
                </a:solidFill>
              </a:rPr>
              <a:t>Attend </a:t>
            </a:r>
            <a:r>
              <a:rPr lang="en-US" altLang="zh-TW" sz="2400" b="1" dirty="0" smtClean="0">
                <a:solidFill>
                  <a:srgbClr val="0070C0"/>
                </a:solidFill>
              </a:rPr>
              <a:t>SPCA</a:t>
            </a:r>
            <a:r>
              <a:rPr lang="en-US" altLang="zh-TW" sz="2400" dirty="0" smtClean="0">
                <a:solidFill>
                  <a:srgbClr val="0070C0"/>
                </a:solidFill>
              </a:rPr>
              <a:t> </a:t>
            </a:r>
            <a:r>
              <a:rPr lang="en-US" altLang="zh-TW" sz="2400" dirty="0">
                <a:solidFill>
                  <a:prstClr val="black"/>
                </a:solidFill>
              </a:rPr>
              <a:t>events </a:t>
            </a:r>
            <a:endParaRPr lang="en-US" altLang="zh-TW" sz="2400" dirty="0" smtClean="0">
              <a:solidFill>
                <a:prstClr val="black"/>
              </a:solidFill>
            </a:endParaRPr>
          </a:p>
          <a:p>
            <a:pPr marL="457200" indent="-457200">
              <a:buClr>
                <a:srgbClr val="F38C00"/>
              </a:buClr>
              <a:buFont typeface="Wingdings" panose="05000000000000000000" pitchFamily="2" charset="2"/>
              <a:buChar char="l"/>
            </a:pPr>
            <a:r>
              <a:rPr lang="en-US" altLang="zh-TW" sz="2400" dirty="0" smtClean="0">
                <a:solidFill>
                  <a:prstClr val="black"/>
                </a:solidFill>
              </a:rPr>
              <a:t>Support </a:t>
            </a:r>
            <a:r>
              <a:rPr lang="en-US" altLang="zh-TW" sz="2400" b="1" dirty="0" smtClean="0">
                <a:solidFill>
                  <a:srgbClr val="0070C0"/>
                </a:solidFill>
              </a:rPr>
              <a:t>SPCA</a:t>
            </a:r>
            <a:r>
              <a:rPr lang="en-US" altLang="zh-TW" sz="2400" dirty="0" smtClean="0">
                <a:solidFill>
                  <a:srgbClr val="0070C0"/>
                </a:solidFill>
              </a:rPr>
              <a:t> </a:t>
            </a:r>
            <a:r>
              <a:rPr lang="en-US" altLang="zh-TW" sz="2400" dirty="0">
                <a:solidFill>
                  <a:prstClr val="black"/>
                </a:solidFill>
              </a:rPr>
              <a:t>campaigns like - Cupcake Day and the Annual </a:t>
            </a:r>
            <a:r>
              <a:rPr lang="en-US" altLang="zh-TW" sz="2400" dirty="0" smtClean="0">
                <a:solidFill>
                  <a:prstClr val="black"/>
                </a:solidFill>
              </a:rPr>
              <a:t>Appeal</a:t>
            </a:r>
          </a:p>
          <a:p>
            <a:pPr marL="457200" indent="-457200">
              <a:buClr>
                <a:srgbClr val="F38C00"/>
              </a:buClr>
              <a:buFont typeface="Wingdings" panose="05000000000000000000" pitchFamily="2" charset="2"/>
              <a:buChar char="l"/>
            </a:pPr>
            <a:r>
              <a:rPr lang="en-US" altLang="zh-TW" sz="2400" dirty="0" smtClean="0">
                <a:solidFill>
                  <a:prstClr val="black"/>
                </a:solidFill>
              </a:rPr>
              <a:t>Collect </a:t>
            </a:r>
            <a:r>
              <a:rPr lang="en-US" altLang="zh-TW" sz="2400" dirty="0">
                <a:solidFill>
                  <a:prstClr val="black"/>
                </a:solidFill>
              </a:rPr>
              <a:t>and donate items such as old towels, blankets, pet </a:t>
            </a:r>
            <a:r>
              <a:rPr lang="en-US" altLang="zh-TW" sz="2400" dirty="0" smtClean="0">
                <a:solidFill>
                  <a:prstClr val="black"/>
                </a:solidFill>
              </a:rPr>
              <a:t>food</a:t>
            </a:r>
          </a:p>
          <a:p>
            <a:pPr marL="457200" indent="-457200">
              <a:buClr>
                <a:srgbClr val="F38C00"/>
              </a:buClr>
              <a:buFont typeface="Wingdings" panose="05000000000000000000" pitchFamily="2" charset="2"/>
              <a:buChar char="l"/>
            </a:pPr>
            <a:r>
              <a:rPr lang="en-US" altLang="zh-TW" sz="2400" dirty="0" smtClean="0">
                <a:solidFill>
                  <a:prstClr val="black"/>
                </a:solidFill>
              </a:rPr>
              <a:t>Donate </a:t>
            </a:r>
            <a:r>
              <a:rPr lang="en-US" altLang="zh-TW" sz="2400" dirty="0">
                <a:solidFill>
                  <a:prstClr val="black"/>
                </a:solidFill>
              </a:rPr>
              <a:t>items for SPCA Op </a:t>
            </a:r>
            <a:r>
              <a:rPr lang="en-US" altLang="zh-TW" sz="2400" dirty="0" smtClean="0">
                <a:solidFill>
                  <a:prstClr val="black"/>
                </a:solidFill>
              </a:rPr>
              <a:t>shops</a:t>
            </a:r>
          </a:p>
          <a:p>
            <a:pPr marL="457200" indent="-457200">
              <a:buClr>
                <a:srgbClr val="F38C00"/>
              </a:buClr>
              <a:buFont typeface="Wingdings" panose="05000000000000000000" pitchFamily="2" charset="2"/>
              <a:buChar char="l"/>
            </a:pPr>
            <a:r>
              <a:rPr lang="en-US" altLang="zh-TW" sz="2400" dirty="0" smtClean="0">
                <a:solidFill>
                  <a:prstClr val="black"/>
                </a:solidFill>
              </a:rPr>
              <a:t>Ask </a:t>
            </a:r>
            <a:r>
              <a:rPr lang="en-US" altLang="zh-TW" sz="2400" dirty="0">
                <a:solidFill>
                  <a:prstClr val="black"/>
                </a:solidFill>
              </a:rPr>
              <a:t>your family to become a foster </a:t>
            </a:r>
            <a:r>
              <a:rPr lang="en-US" altLang="zh-TW" sz="2400" dirty="0" smtClean="0">
                <a:solidFill>
                  <a:prstClr val="black"/>
                </a:solidFill>
              </a:rPr>
              <a:t>home</a:t>
            </a:r>
          </a:p>
          <a:p>
            <a:pPr marL="457200" indent="-457200">
              <a:buClr>
                <a:srgbClr val="F38C00"/>
              </a:buClr>
              <a:buFont typeface="Wingdings" panose="05000000000000000000" pitchFamily="2" charset="2"/>
              <a:buChar char="l"/>
            </a:pPr>
            <a:r>
              <a:rPr lang="en-US" altLang="zh-TW" sz="2400" dirty="0" smtClean="0">
                <a:solidFill>
                  <a:prstClr val="black"/>
                </a:solidFill>
              </a:rPr>
              <a:t>Become </a:t>
            </a:r>
            <a:r>
              <a:rPr lang="en-US" altLang="zh-TW" sz="2400" dirty="0">
                <a:solidFill>
                  <a:prstClr val="black"/>
                </a:solidFill>
              </a:rPr>
              <a:t>a volunteer when you turn 18</a:t>
            </a:r>
          </a:p>
          <a:p>
            <a:pPr>
              <a:buClr>
                <a:srgbClr val="F38C00"/>
              </a:buClr>
              <a:buSzPct val="150000"/>
            </a:pPr>
            <a:endParaRPr lang="en-NZ" altLang="zh-TW" dirty="0" smtClean="0"/>
          </a:p>
          <a:p>
            <a:endParaRPr lang="en-US" altLang="zh-TW" dirty="0">
              <a:solidFill>
                <a:prstClr val="black"/>
              </a:solidFill>
            </a:endParaRPr>
          </a:p>
          <a:p>
            <a:endParaRPr lang="en-US" altLang="zh-TW" dirty="0">
              <a:solidFill>
                <a:prstClr val="black"/>
              </a:solidFill>
            </a:endParaRPr>
          </a:p>
          <a:p>
            <a:endParaRPr lang="en-US" altLang="zh-TW" dirty="0">
              <a:solidFill>
                <a:prstClr val="black"/>
              </a:solidFill>
            </a:endParaRPr>
          </a:p>
          <a:p>
            <a:endParaRPr lang="en-NZ" altLang="zh-TW" dirty="0">
              <a:solidFill>
                <a:prstClr val="black"/>
              </a:solidFill>
            </a:endParaRPr>
          </a:p>
          <a:p>
            <a:endParaRPr lang="en-US" altLang="zh-TW" dirty="0">
              <a:solidFill>
                <a:prstClr val="black"/>
              </a:solidFill>
            </a:endParaRPr>
          </a:p>
          <a:p>
            <a:endParaRPr lang="en-US" altLang="zh-TW" dirty="0">
              <a:solidFill>
                <a:prstClr val="black"/>
              </a:solidFill>
            </a:endParaRPr>
          </a:p>
          <a:p>
            <a:pPr lvl="0"/>
            <a:endParaRPr lang="en-US" dirty="0"/>
          </a:p>
        </p:txBody>
      </p:sp>
    </p:spTree>
    <p:extLst>
      <p:ext uri="{BB962C8B-B14F-4D97-AF65-F5344CB8AC3E}">
        <p14:creationId xmlns:p14="http://schemas.microsoft.com/office/powerpoint/2010/main" val="28047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3">
                                            <p:txEl>
                                              <p:pRg st="7" end="7"/>
                                            </p:txEl>
                                          </p:spTgt>
                                        </p:tgtEl>
                                        <p:attrNameLst>
                                          <p:attrName>style.visibility</p:attrName>
                                        </p:attrNameLst>
                                      </p:cBhvr>
                                      <p:to>
                                        <p:strVal val="visible"/>
                                      </p:to>
                                    </p:set>
                                    <p:animEffect transition="in" filter="wipe(down)">
                                      <p:cBhvr>
                                        <p:cTn id="133" dur="580">
                                          <p:stCondLst>
                                            <p:cond delay="0"/>
                                          </p:stCondLst>
                                        </p:cTn>
                                        <p:tgtEl>
                                          <p:spTgt spid="3">
                                            <p:txEl>
                                              <p:pRg st="7" end="7"/>
                                            </p:txEl>
                                          </p:spTgt>
                                        </p:tgtEl>
                                      </p:cBhvr>
                                    </p:animEffect>
                                    <p:anim calcmode="lin" valueType="num">
                                      <p:cBhvr>
                                        <p:cTn id="13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7" end="7"/>
                                            </p:txEl>
                                          </p:spTgt>
                                        </p:tgtEl>
                                      </p:cBhvr>
                                      <p:to x="100000" y="60000"/>
                                    </p:animScale>
                                    <p:animScale>
                                      <p:cBhvr>
                                        <p:cTn id="140" dur="166" decel="50000">
                                          <p:stCondLst>
                                            <p:cond delay="676"/>
                                          </p:stCondLst>
                                        </p:cTn>
                                        <p:tgtEl>
                                          <p:spTgt spid="3">
                                            <p:txEl>
                                              <p:pRg st="7" end="7"/>
                                            </p:txEl>
                                          </p:spTgt>
                                        </p:tgtEl>
                                      </p:cBhvr>
                                      <p:to x="100000" y="100000"/>
                                    </p:animScale>
                                    <p:animScale>
                                      <p:cBhvr>
                                        <p:cTn id="141" dur="26">
                                          <p:stCondLst>
                                            <p:cond delay="1312"/>
                                          </p:stCondLst>
                                        </p:cTn>
                                        <p:tgtEl>
                                          <p:spTgt spid="3">
                                            <p:txEl>
                                              <p:pRg st="7" end="7"/>
                                            </p:txEl>
                                          </p:spTgt>
                                        </p:tgtEl>
                                      </p:cBhvr>
                                      <p:to x="100000" y="80000"/>
                                    </p:animScale>
                                    <p:animScale>
                                      <p:cBhvr>
                                        <p:cTn id="142" dur="166" decel="50000">
                                          <p:stCondLst>
                                            <p:cond delay="1338"/>
                                          </p:stCondLst>
                                        </p:cTn>
                                        <p:tgtEl>
                                          <p:spTgt spid="3">
                                            <p:txEl>
                                              <p:pRg st="7" end="7"/>
                                            </p:txEl>
                                          </p:spTgt>
                                        </p:tgtEl>
                                      </p:cBhvr>
                                      <p:to x="100000" y="100000"/>
                                    </p:animScale>
                                    <p:animScale>
                                      <p:cBhvr>
                                        <p:cTn id="143" dur="26">
                                          <p:stCondLst>
                                            <p:cond delay="1642"/>
                                          </p:stCondLst>
                                        </p:cTn>
                                        <p:tgtEl>
                                          <p:spTgt spid="3">
                                            <p:txEl>
                                              <p:pRg st="7" end="7"/>
                                            </p:txEl>
                                          </p:spTgt>
                                        </p:tgtEl>
                                      </p:cBhvr>
                                      <p:to x="100000" y="90000"/>
                                    </p:animScale>
                                    <p:animScale>
                                      <p:cBhvr>
                                        <p:cTn id="144" dur="166" decel="50000">
                                          <p:stCondLst>
                                            <p:cond delay="1668"/>
                                          </p:stCondLst>
                                        </p:cTn>
                                        <p:tgtEl>
                                          <p:spTgt spid="3">
                                            <p:txEl>
                                              <p:pRg st="7" end="7"/>
                                            </p:txEl>
                                          </p:spTgt>
                                        </p:tgtEl>
                                      </p:cBhvr>
                                      <p:to x="100000" y="100000"/>
                                    </p:animScale>
                                    <p:animScale>
                                      <p:cBhvr>
                                        <p:cTn id="145" dur="26">
                                          <p:stCondLst>
                                            <p:cond delay="1808"/>
                                          </p:stCondLst>
                                        </p:cTn>
                                        <p:tgtEl>
                                          <p:spTgt spid="3">
                                            <p:txEl>
                                              <p:pRg st="7" end="7"/>
                                            </p:txEl>
                                          </p:spTgt>
                                        </p:tgtEl>
                                      </p:cBhvr>
                                      <p:to x="100000" y="95000"/>
                                    </p:animScale>
                                    <p:animScale>
                                      <p:cBhvr>
                                        <p:cTn id="146"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87" t="3115" r="775" b="5658"/>
          <a:stretch/>
        </p:blipFill>
        <p:spPr>
          <a:xfrm>
            <a:off x="0" y="-99392"/>
            <a:ext cx="9144000" cy="6127468"/>
          </a:xfrm>
        </p:spPr>
      </p:pic>
    </p:spTree>
    <p:extLst>
      <p:ext uri="{BB962C8B-B14F-4D97-AF65-F5344CB8AC3E}">
        <p14:creationId xmlns:p14="http://schemas.microsoft.com/office/powerpoint/2010/main" val="1110417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56" t="3100" r="3507" b="4287"/>
          <a:stretch/>
        </p:blipFill>
        <p:spPr bwMode="auto">
          <a:xfrm>
            <a:off x="645550" y="1380606"/>
            <a:ext cx="3639113" cy="4096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NZ" dirty="0" smtClean="0"/>
              <a:t>What is a </a:t>
            </a:r>
            <a:r>
              <a:rPr lang="en-NZ" dirty="0" smtClean="0">
                <a:solidFill>
                  <a:srgbClr val="F38C00"/>
                </a:solidFill>
              </a:rPr>
              <a:t>society</a:t>
            </a:r>
            <a:r>
              <a:rPr lang="en-NZ" dirty="0" smtClean="0"/>
              <a:t>?</a:t>
            </a:r>
            <a:endParaRPr lang="en-NZ" dirty="0"/>
          </a:p>
        </p:txBody>
      </p:sp>
      <p:sp>
        <p:nvSpPr>
          <p:cNvPr id="4" name="TextBox 3"/>
          <p:cNvSpPr txBox="1"/>
          <p:nvPr/>
        </p:nvSpPr>
        <p:spPr>
          <a:xfrm>
            <a:off x="4572000" y="1406383"/>
            <a:ext cx="4320480" cy="3170099"/>
          </a:xfrm>
          <a:prstGeom prst="rect">
            <a:avLst/>
          </a:prstGeom>
          <a:noFill/>
        </p:spPr>
        <p:txBody>
          <a:bodyPr wrap="square" rtlCol="0">
            <a:spAutoFit/>
          </a:bodyPr>
          <a:lstStyle/>
          <a:p>
            <a:r>
              <a:rPr lang="en-NZ" sz="6000" b="1" dirty="0" smtClean="0">
                <a:solidFill>
                  <a:srgbClr val="F38C00"/>
                </a:solidFill>
              </a:rPr>
              <a:t>S</a:t>
            </a:r>
            <a:r>
              <a:rPr lang="en-NZ" sz="6000" b="1" dirty="0" smtClean="0">
                <a:solidFill>
                  <a:srgbClr val="0070BB"/>
                </a:solidFill>
              </a:rPr>
              <a:t> P C A</a:t>
            </a:r>
          </a:p>
          <a:p>
            <a:r>
              <a:rPr lang="en-NZ" sz="2800" dirty="0" smtClean="0"/>
              <a:t>The Oxford Dictionary defines a </a:t>
            </a:r>
            <a:r>
              <a:rPr lang="en-NZ" sz="2800" b="1" dirty="0" smtClean="0">
                <a:solidFill>
                  <a:srgbClr val="F38C00"/>
                </a:solidFill>
              </a:rPr>
              <a:t>society</a:t>
            </a:r>
            <a:r>
              <a:rPr lang="en-NZ" sz="2800" dirty="0" smtClean="0"/>
              <a:t> as an organisation </a:t>
            </a:r>
            <a:r>
              <a:rPr lang="en-NZ" sz="2800" dirty="0"/>
              <a:t>or club formed for a particular purpose or activity</a:t>
            </a:r>
            <a:r>
              <a:rPr lang="en-NZ" sz="2800" dirty="0" smtClean="0"/>
              <a:t>.</a:t>
            </a:r>
            <a:r>
              <a:rPr lang="en-US" sz="2800" b="1" dirty="0">
                <a:solidFill>
                  <a:srgbClr val="0070C0"/>
                </a:solidFill>
              </a:rPr>
              <a:t> </a:t>
            </a:r>
            <a:endParaRPr lang="en-NZ" sz="2800" dirty="0">
              <a:effectLst/>
            </a:endParaRPr>
          </a:p>
        </p:txBody>
      </p:sp>
    </p:spTree>
    <p:extLst>
      <p:ext uri="{BB962C8B-B14F-4D97-AF65-F5344CB8AC3E}">
        <p14:creationId xmlns:p14="http://schemas.microsoft.com/office/powerpoint/2010/main" val="87747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What does </a:t>
            </a:r>
            <a:r>
              <a:rPr lang="en-NZ" dirty="0" smtClean="0">
                <a:solidFill>
                  <a:srgbClr val="F38C00"/>
                </a:solidFill>
              </a:rPr>
              <a:t>prevention</a:t>
            </a:r>
            <a:r>
              <a:rPr lang="en-NZ" dirty="0" smtClean="0"/>
              <a:t> mean?</a:t>
            </a:r>
            <a:endParaRPr lang="en-NZ"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51969" y="1413351"/>
            <a:ext cx="3209375" cy="3656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0" y="1413350"/>
            <a:ext cx="4320480" cy="3170099"/>
          </a:xfrm>
          <a:prstGeom prst="rect">
            <a:avLst/>
          </a:prstGeom>
          <a:noFill/>
        </p:spPr>
        <p:txBody>
          <a:bodyPr wrap="square" rtlCol="0">
            <a:spAutoFit/>
          </a:bodyPr>
          <a:lstStyle/>
          <a:p>
            <a:r>
              <a:rPr lang="en-NZ" sz="6000" b="1" dirty="0" smtClean="0">
                <a:solidFill>
                  <a:srgbClr val="0070BB"/>
                </a:solidFill>
              </a:rPr>
              <a:t>S </a:t>
            </a:r>
            <a:r>
              <a:rPr lang="en-NZ" sz="6000" b="1" dirty="0" smtClean="0">
                <a:solidFill>
                  <a:srgbClr val="F38C00"/>
                </a:solidFill>
              </a:rPr>
              <a:t>P</a:t>
            </a:r>
            <a:r>
              <a:rPr lang="en-NZ" sz="6000" b="1" dirty="0" smtClean="0">
                <a:solidFill>
                  <a:srgbClr val="0070BB"/>
                </a:solidFill>
              </a:rPr>
              <a:t> C A</a:t>
            </a:r>
          </a:p>
          <a:p>
            <a:r>
              <a:rPr lang="en-NZ" altLang="zh-TW" sz="2800" dirty="0"/>
              <a:t>The Oxford Dictionary defines </a:t>
            </a:r>
            <a:r>
              <a:rPr lang="en-NZ" altLang="zh-TW" sz="2800" b="1" dirty="0">
                <a:solidFill>
                  <a:srgbClr val="F38C00"/>
                </a:solidFill>
              </a:rPr>
              <a:t>prevention</a:t>
            </a:r>
            <a:r>
              <a:rPr lang="en-NZ" altLang="zh-TW" sz="2800" dirty="0"/>
              <a:t> as the action of stopping something from happening or arising.</a:t>
            </a:r>
          </a:p>
        </p:txBody>
      </p:sp>
    </p:spTree>
    <p:extLst>
      <p:ext uri="{BB962C8B-B14F-4D97-AF65-F5344CB8AC3E}">
        <p14:creationId xmlns:p14="http://schemas.microsoft.com/office/powerpoint/2010/main" val="377385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iterate type="lt">
                                    <p:tmPct val="5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2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What is </a:t>
            </a:r>
            <a:r>
              <a:rPr lang="en-NZ" dirty="0" smtClean="0">
                <a:solidFill>
                  <a:srgbClr val="F38C00"/>
                </a:solidFill>
              </a:rPr>
              <a:t>cruelty</a:t>
            </a:r>
            <a:r>
              <a:rPr lang="en-NZ" dirty="0" smtClean="0"/>
              <a:t>?</a:t>
            </a:r>
            <a:endParaRPr lang="en-NZ" dirty="0"/>
          </a:p>
        </p:txBody>
      </p:sp>
      <p:pic>
        <p:nvPicPr>
          <p:cNvPr id="1026" name="Picture 2" descr="K:\PHOTOGRAPHY\Pillar Images\Justice 728x72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09" t="1640" r="4927" b="3279"/>
          <a:stretch/>
        </p:blipFill>
        <p:spPr bwMode="auto">
          <a:xfrm>
            <a:off x="611188" y="1412777"/>
            <a:ext cx="3687307" cy="3888432"/>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2001" y="1413351"/>
            <a:ext cx="4376232" cy="3600986"/>
          </a:xfrm>
          <a:prstGeom prst="rect">
            <a:avLst/>
          </a:prstGeom>
          <a:noFill/>
        </p:spPr>
        <p:txBody>
          <a:bodyPr wrap="square" rtlCol="0">
            <a:spAutoFit/>
          </a:bodyPr>
          <a:lstStyle/>
          <a:p>
            <a:r>
              <a:rPr lang="en-NZ" sz="6000" b="1" dirty="0" smtClean="0">
                <a:solidFill>
                  <a:srgbClr val="0070BB"/>
                </a:solidFill>
              </a:rPr>
              <a:t>S P </a:t>
            </a:r>
            <a:r>
              <a:rPr lang="en-NZ" sz="6000" b="1" dirty="0" smtClean="0">
                <a:solidFill>
                  <a:srgbClr val="F38C00"/>
                </a:solidFill>
              </a:rPr>
              <a:t>C</a:t>
            </a:r>
            <a:r>
              <a:rPr lang="en-NZ" sz="6000" b="1" dirty="0" smtClean="0">
                <a:solidFill>
                  <a:srgbClr val="0070BB"/>
                </a:solidFill>
              </a:rPr>
              <a:t> A</a:t>
            </a:r>
          </a:p>
          <a:p>
            <a:r>
              <a:rPr lang="en-NZ" altLang="zh-TW" sz="2800" dirty="0"/>
              <a:t>The Oxford Dictionary defines</a:t>
            </a:r>
            <a:r>
              <a:rPr lang="en-NZ" altLang="zh-TW" sz="2800" b="1" dirty="0">
                <a:solidFill>
                  <a:srgbClr val="0070BB"/>
                </a:solidFill>
              </a:rPr>
              <a:t> </a:t>
            </a:r>
            <a:r>
              <a:rPr lang="en-NZ" altLang="zh-TW" sz="2800" b="1" dirty="0">
                <a:solidFill>
                  <a:srgbClr val="F38C00"/>
                </a:solidFill>
              </a:rPr>
              <a:t>cruelty</a:t>
            </a:r>
            <a:r>
              <a:rPr lang="en-NZ" altLang="zh-TW" sz="2800" b="1" dirty="0">
                <a:solidFill>
                  <a:srgbClr val="0070BB"/>
                </a:solidFill>
              </a:rPr>
              <a:t> </a:t>
            </a:r>
            <a:r>
              <a:rPr lang="en-NZ" altLang="zh-TW" sz="2800" dirty="0"/>
              <a:t>as a behaviour that causes physical or mental harm, pain or suffering to a person or animal.</a:t>
            </a:r>
          </a:p>
        </p:txBody>
      </p:sp>
    </p:spTree>
    <p:extLst>
      <p:ext uri="{BB962C8B-B14F-4D97-AF65-F5344CB8AC3E}">
        <p14:creationId xmlns:p14="http://schemas.microsoft.com/office/powerpoint/2010/main" val="406934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iterate type="lt">
                                    <p:tmPct val="5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2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What </a:t>
            </a:r>
            <a:r>
              <a:rPr lang="en-NZ" dirty="0" smtClean="0">
                <a:solidFill>
                  <a:srgbClr val="F38C00"/>
                </a:solidFill>
              </a:rPr>
              <a:t>animals</a:t>
            </a:r>
            <a:r>
              <a:rPr lang="en-NZ" dirty="0" smtClean="0"/>
              <a:t>?</a:t>
            </a:r>
            <a:endParaRPr lang="en-NZ"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76683" y="1383523"/>
            <a:ext cx="4007980" cy="4565757"/>
          </a:xfrm>
          <a:prstGeom prst="roundRect">
            <a:avLst/>
          </a:prstGeom>
          <a:noFill/>
          <a:ln>
            <a:noFill/>
          </a:ln>
          <a:extLst/>
        </p:spPr>
      </p:pic>
      <p:sp>
        <p:nvSpPr>
          <p:cNvPr id="10" name="TextBox 9"/>
          <p:cNvSpPr txBox="1"/>
          <p:nvPr/>
        </p:nvSpPr>
        <p:spPr>
          <a:xfrm>
            <a:off x="4572001" y="1413351"/>
            <a:ext cx="4376232" cy="3170099"/>
          </a:xfrm>
          <a:prstGeom prst="rect">
            <a:avLst/>
          </a:prstGeom>
          <a:noFill/>
        </p:spPr>
        <p:txBody>
          <a:bodyPr wrap="square" rtlCol="0">
            <a:spAutoFit/>
          </a:bodyPr>
          <a:lstStyle/>
          <a:p>
            <a:r>
              <a:rPr lang="en-NZ" sz="6000" b="1" dirty="0" smtClean="0">
                <a:solidFill>
                  <a:srgbClr val="0070BB"/>
                </a:solidFill>
              </a:rPr>
              <a:t>S P C </a:t>
            </a:r>
            <a:r>
              <a:rPr lang="en-NZ" sz="6000" b="1" dirty="0" smtClean="0">
                <a:solidFill>
                  <a:srgbClr val="F38C00"/>
                </a:solidFill>
              </a:rPr>
              <a:t>A</a:t>
            </a:r>
          </a:p>
          <a:p>
            <a:r>
              <a:rPr lang="en-NZ" altLang="zh-TW" sz="2800" dirty="0"/>
              <a:t>SPCA does everything it can to ensure all </a:t>
            </a:r>
            <a:r>
              <a:rPr lang="en-NZ" altLang="zh-TW" sz="2800" b="1" dirty="0">
                <a:solidFill>
                  <a:srgbClr val="F38C00"/>
                </a:solidFill>
              </a:rPr>
              <a:t>animals</a:t>
            </a:r>
            <a:r>
              <a:rPr lang="en-NZ" altLang="zh-TW" sz="2800" dirty="0"/>
              <a:t> throughout New Zealand are being looked after.</a:t>
            </a:r>
          </a:p>
        </p:txBody>
      </p:sp>
    </p:spTree>
    <p:extLst>
      <p:ext uri="{BB962C8B-B14F-4D97-AF65-F5344CB8AC3E}">
        <p14:creationId xmlns:p14="http://schemas.microsoft.com/office/powerpoint/2010/main" val="165207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iterate type="lt">
                                    <p:tmPct val="5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2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The world's first ever anti-cruelty law </a:t>
            </a:r>
            <a:endParaRPr lang="en-NZ" dirty="0"/>
          </a:p>
        </p:txBody>
      </p:sp>
      <p:sp>
        <p:nvSpPr>
          <p:cNvPr id="3" name="Content Placeholder 2"/>
          <p:cNvSpPr>
            <a:spLocks noGrp="1"/>
          </p:cNvSpPr>
          <p:nvPr>
            <p:ph idx="1"/>
          </p:nvPr>
        </p:nvSpPr>
        <p:spPr>
          <a:xfrm>
            <a:off x="4572000" y="1440650"/>
            <a:ext cx="4320480" cy="4148590"/>
          </a:xfrm>
        </p:spPr>
        <p:txBody>
          <a:bodyPr anchor="ctr"/>
          <a:lstStyle/>
          <a:p>
            <a:r>
              <a:rPr lang="en-NZ" b="1" dirty="0" smtClean="0">
                <a:solidFill>
                  <a:srgbClr val="F38C00"/>
                </a:solidFill>
              </a:rPr>
              <a:t>Richard Martin</a:t>
            </a:r>
            <a:r>
              <a:rPr lang="en-NZ" dirty="0" smtClean="0"/>
              <a:t>,</a:t>
            </a:r>
            <a:br>
              <a:rPr lang="en-NZ" dirty="0" smtClean="0"/>
            </a:br>
            <a:r>
              <a:rPr lang="en-NZ" dirty="0" smtClean="0"/>
              <a:t>an Irishman and Member of Parliament for Galway, introduced an animal protection Bill into Parliament in 1821. </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71" t="6732" r="3930" b="28201"/>
          <a:stretch/>
        </p:blipFill>
        <p:spPr bwMode="auto">
          <a:xfrm>
            <a:off x="628650" y="1412875"/>
            <a:ext cx="3656013" cy="3872049"/>
          </a:xfrm>
          <a:prstGeom prst="roundRect">
            <a:avLst/>
          </a:prstGeom>
          <a:noFill/>
          <a:ln>
            <a:noFill/>
          </a:ln>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1050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The world's first ever anti-cruelty law </a:t>
            </a:r>
            <a:endParaRPr lang="en-NZ" dirty="0"/>
          </a:p>
        </p:txBody>
      </p:sp>
      <p:sp>
        <p:nvSpPr>
          <p:cNvPr id="5" name="Content Placeholder 2"/>
          <p:cNvSpPr txBox="1">
            <a:spLocks noGrp="1"/>
          </p:cNvSpPr>
          <p:nvPr>
            <p:ph idx="1"/>
          </p:nvPr>
        </p:nvSpPr>
        <p:spPr>
          <a:xfrm>
            <a:off x="4571999" y="1412875"/>
            <a:ext cx="4320481" cy="4176366"/>
          </a:xfrm>
        </p:spPr>
        <p:txBody>
          <a:bodyPr anchor="ctr">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NZ" sz="2800" dirty="0" smtClean="0">
                <a:latin typeface="+mn-lt"/>
              </a:rPr>
              <a:t>Richard Martin’s animal protection bill was designed to outlaw cruelty to cattle, horses and sheep.</a:t>
            </a:r>
          </a:p>
        </p:txBody>
      </p:sp>
      <p:pic>
        <p:nvPicPr>
          <p:cNvPr id="10242" name="Picture 2" descr="\\services.onenet.co.nz\HostedData\SPCARedirectedFolders\nicole.peddie_spca\Documents\My Pictures\RichardMartin.jpg"/>
          <p:cNvPicPr>
            <a:picLocks noChangeAspect="1" noChangeArrowheads="1"/>
          </p:cNvPicPr>
          <p:nvPr/>
        </p:nvPicPr>
        <p:blipFill rotWithShape="1">
          <a:blip r:embed="rId2">
            <a:extLst>
              <a:ext uri="{28A0092B-C50C-407E-A947-70E740481C1C}">
                <a14:useLocalDpi xmlns:a14="http://schemas.microsoft.com/office/drawing/2010/main" val="0"/>
              </a:ext>
            </a:extLst>
          </a:blip>
          <a:srcRect l="4068" t="11961" r="3636" b="19106"/>
          <a:stretch/>
        </p:blipFill>
        <p:spPr bwMode="auto">
          <a:xfrm>
            <a:off x="628650" y="1416681"/>
            <a:ext cx="3655318" cy="4172560"/>
          </a:xfrm>
          <a:prstGeom prst="roundRect">
            <a:avLst/>
          </a:prstGeom>
          <a:noFill/>
          <a:ln>
            <a:noFill/>
          </a:ln>
          <a:extLst/>
        </p:spPr>
      </p:pic>
    </p:spTree>
    <p:extLst>
      <p:ext uri="{BB962C8B-B14F-4D97-AF65-F5344CB8AC3E}">
        <p14:creationId xmlns:p14="http://schemas.microsoft.com/office/powerpoint/2010/main" val="413659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PCA Student Portal">
      <a:majorFont>
        <a:latin typeface="Omnes Semibold"/>
        <a:ea typeface="新細明體"/>
        <a:cs typeface=""/>
      </a:majorFont>
      <a:minorFont>
        <a:latin typeface="Merriweather"/>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3383</TotalTime>
  <Words>925</Words>
  <Application>Microsoft Office PowerPoint</Application>
  <PresentationFormat>On-screen Show (4:3)</PresentationFormat>
  <Paragraphs>127</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新細明體</vt:lpstr>
      <vt:lpstr>Arial</vt:lpstr>
      <vt:lpstr>Calibri</vt:lpstr>
      <vt:lpstr>Merriweather</vt:lpstr>
      <vt:lpstr>Omnes</vt:lpstr>
      <vt:lpstr>Omnes Semibold</vt:lpstr>
      <vt:lpstr>Times New Roman</vt:lpstr>
      <vt:lpstr>Wingdings</vt:lpstr>
      <vt:lpstr>Office Theme</vt:lpstr>
      <vt:lpstr>An introduction to</vt:lpstr>
      <vt:lpstr>The beginning .  . .</vt:lpstr>
      <vt:lpstr>What do the letters S.P.C.A stand for?</vt:lpstr>
      <vt:lpstr>What is a society?</vt:lpstr>
      <vt:lpstr>What does prevention mean?</vt:lpstr>
      <vt:lpstr>What is cruelty?</vt:lpstr>
      <vt:lpstr>What animals?</vt:lpstr>
      <vt:lpstr>The world's first ever anti-cruelty law </vt:lpstr>
      <vt:lpstr>The world's first ever anti-cruelty law </vt:lpstr>
      <vt:lpstr>The world's first ever anti-cruelty law </vt:lpstr>
      <vt:lpstr>The world’s oldest animal welfare organisation</vt:lpstr>
      <vt:lpstr>The world’s oldest animal welfare organisation</vt:lpstr>
      <vt:lpstr>The world’s oldest animal welfare organisation</vt:lpstr>
      <vt:lpstr>The SPCA in New Zealand</vt:lpstr>
      <vt:lpstr>The SPCA in New Zealand</vt:lpstr>
      <vt:lpstr>What we do . . .</vt:lpstr>
      <vt:lpstr>Encourage the humane treatment of all animals and prevent cruelty being inflicted upon them</vt:lpstr>
      <vt:lpstr>Encourage the humane treatment of all animals and prevent cruelty being inflicted upon them</vt:lpstr>
      <vt:lpstr>Why do animals come to the SPCA?</vt:lpstr>
      <vt:lpstr>What happens when  an animal arrives . . .</vt:lpstr>
      <vt:lpstr>SPCA Animal Incoming Process</vt:lpstr>
      <vt:lpstr>SPCA Animal Incoming Process</vt:lpstr>
      <vt:lpstr>SPCA Animal Incoming Process</vt:lpstr>
      <vt:lpstr>SPCA Animal Incoming Process</vt:lpstr>
      <vt:lpstr>SPCA Animal Incoming Process</vt:lpstr>
      <vt:lpstr>SPCA Animal Incoming Process</vt:lpstr>
      <vt:lpstr>SPCA Animal Incoming Process</vt:lpstr>
      <vt:lpstr>A charity organisation</vt:lpstr>
      <vt:lpstr>What is the definition of a charity?</vt:lpstr>
      <vt:lpstr>How can the SPCA afford to help so many animals?</vt:lpstr>
      <vt:lpstr>Ways you can support your local SPCA</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nicole.peddie_spca</dc:creator>
  <cp:lastModifiedBy>Nicole Peddie</cp:lastModifiedBy>
  <cp:revision>184</cp:revision>
  <dcterms:created xsi:type="dcterms:W3CDTF">2014-09-11T05:16:00Z</dcterms:created>
  <dcterms:modified xsi:type="dcterms:W3CDTF">2016-10-13T01:34:20Z</dcterms:modified>
</cp:coreProperties>
</file>